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8" r:id="rId5"/>
    <p:sldId id="307" r:id="rId6"/>
    <p:sldId id="275" r:id="rId7"/>
    <p:sldId id="299" r:id="rId8"/>
    <p:sldId id="289" r:id="rId9"/>
    <p:sldId id="259" r:id="rId10"/>
    <p:sldId id="260" r:id="rId11"/>
    <p:sldId id="261" r:id="rId12"/>
    <p:sldId id="262" r:id="rId13"/>
    <p:sldId id="263" r:id="rId14"/>
    <p:sldId id="291" r:id="rId15"/>
    <p:sldId id="292" r:id="rId16"/>
    <p:sldId id="264" r:id="rId17"/>
    <p:sldId id="296" r:id="rId18"/>
    <p:sldId id="297" r:id="rId19"/>
    <p:sldId id="298" r:id="rId20"/>
    <p:sldId id="265" r:id="rId21"/>
    <p:sldId id="271" r:id="rId22"/>
    <p:sldId id="305" r:id="rId23"/>
    <p:sldId id="293" r:id="rId24"/>
    <p:sldId id="306" r:id="rId25"/>
    <p:sldId id="266" r:id="rId26"/>
    <p:sldId id="272" r:id="rId27"/>
    <p:sldId id="267" r:id="rId28"/>
    <p:sldId id="268" r:id="rId29"/>
    <p:sldId id="273" r:id="rId30"/>
    <p:sldId id="276" r:id="rId31"/>
    <p:sldId id="279" r:id="rId32"/>
    <p:sldId id="280" r:id="rId33"/>
    <p:sldId id="281" r:id="rId34"/>
    <p:sldId id="282" r:id="rId35"/>
    <p:sldId id="283" r:id="rId36"/>
    <p:sldId id="300" r:id="rId37"/>
    <p:sldId id="301" r:id="rId38"/>
    <p:sldId id="302" r:id="rId39"/>
    <p:sldId id="303" r:id="rId40"/>
    <p:sldId id="304" r:id="rId41"/>
    <p:sldId id="295" r:id="rId42"/>
    <p:sldId id="294" r:id="rId4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275B5F-C58C-92F8-123D-75DD9547F8ED}" name="Guest User" initials="GU" userId="S::urn:spo:anon#e73a36ace5dd56791310ee90c62ef392b528411a300ca8dd6f6bfc6d75c7627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1" autoAdjust="0"/>
    <p:restoredTop sz="73384" autoAdjust="0"/>
  </p:normalViewPr>
  <p:slideViewPr>
    <p:cSldViewPr snapToGrid="0">
      <p:cViewPr>
        <p:scale>
          <a:sx n="60" d="100"/>
          <a:sy n="60" d="100"/>
        </p:scale>
        <p:origin x="1574" y="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61C22-3886-43B7-9A49-664811C75729}"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US"/>
        </a:p>
      </dgm:t>
    </dgm:pt>
    <dgm:pt modelId="{CBA5DB17-E2C4-4E9C-8455-D2DDEE822E24}">
      <dgm:prSet phldrT="[Text]"/>
      <dgm:spPr/>
      <dgm:t>
        <a:bodyPr/>
        <a:lstStyle/>
        <a:p>
          <a:pPr>
            <a:buClrTx/>
            <a:buSzTx/>
            <a:buFontTx/>
            <a:buNone/>
          </a:pPr>
          <a:r>
            <a:rPr lang="en-US" dirty="0">
              <a:effectLst/>
              <a:latin typeface="Calibri" panose="020F0502020204030204" pitchFamily="34" charset="0"/>
              <a:ea typeface="Calibri" panose="020F0502020204030204" pitchFamily="34" charset="0"/>
              <a:cs typeface="Times New Roman" panose="02020603050405020304" pitchFamily="18" charset="0"/>
            </a:rPr>
            <a:t>The inclusion of hope in clinical practice </a:t>
          </a:r>
          <a:r>
            <a:rPr lang="en-US" b="1" u="sng" dirty="0">
              <a:effectLst/>
              <a:latin typeface="Calibri" panose="020F0502020204030204" pitchFamily="34" charset="0"/>
              <a:ea typeface="Calibri" panose="020F0502020204030204" pitchFamily="34" charset="0"/>
              <a:cs typeface="Times New Roman" panose="02020603050405020304" pitchFamily="18" charset="0"/>
            </a:rPr>
            <a:t>shows considerable promise</a:t>
          </a:r>
          <a:r>
            <a:rPr lang="en-US" b="1" dirty="0">
              <a:effectLst/>
              <a:latin typeface="Calibri" panose="020F0502020204030204" pitchFamily="34" charset="0"/>
              <a:ea typeface="Calibri" panose="020F0502020204030204" pitchFamily="34" charset="0"/>
              <a:cs typeface="Times New Roman" panose="02020603050405020304" pitchFamily="18" charset="0"/>
            </a:rPr>
            <a:t>.</a:t>
          </a:r>
          <a:endParaRPr lang="en-US" b="1" dirty="0"/>
        </a:p>
      </dgm:t>
    </dgm:pt>
    <dgm:pt modelId="{14F44F8F-EAF0-450A-A4B6-F2D570B882DE}" type="parTrans" cxnId="{721949AA-32AB-48A8-A7E9-6EC9A722F0A6}">
      <dgm:prSet/>
      <dgm:spPr/>
      <dgm:t>
        <a:bodyPr/>
        <a:lstStyle/>
        <a:p>
          <a:endParaRPr lang="en-US"/>
        </a:p>
      </dgm:t>
    </dgm:pt>
    <dgm:pt modelId="{23327676-6C71-46E3-9D46-DDD97AAB4E91}" type="sibTrans" cxnId="{721949AA-32AB-48A8-A7E9-6EC9A722F0A6}">
      <dgm:prSet/>
      <dgm:spPr/>
      <dgm:t>
        <a:bodyPr/>
        <a:lstStyle/>
        <a:p>
          <a:endParaRPr lang="en-US"/>
        </a:p>
      </dgm:t>
    </dgm:pt>
    <dgm:pt modelId="{457D1C03-32B1-4146-A024-903E91FD723F}">
      <dgm:prSe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ope has been found to be </a:t>
          </a:r>
          <a:r>
            <a:rPr lang="en-US" b="1" dirty="0">
              <a:effectLst/>
              <a:latin typeface="Calibri" panose="020F0502020204030204" pitchFamily="34" charset="0"/>
              <a:ea typeface="Calibri" panose="020F0502020204030204" pitchFamily="34" charset="0"/>
              <a:cs typeface="Times New Roman" panose="02020603050405020304" pitchFamily="18" charset="0"/>
            </a:rPr>
            <a:t>related </a:t>
          </a:r>
          <a:r>
            <a:rPr lang="en-US" b="1" u="sng" dirty="0">
              <a:effectLst/>
              <a:latin typeface="Calibri" panose="020F0502020204030204" pitchFamily="34" charset="0"/>
              <a:ea typeface="Calibri" panose="020F0502020204030204" pitchFamily="34" charset="0"/>
              <a:cs typeface="Times New Roman" panose="02020603050405020304" pitchFamily="18" charset="0"/>
            </a:rPr>
            <a:t>to readiness to change </a:t>
          </a:r>
          <a:r>
            <a:rPr lang="en-US" dirty="0">
              <a:effectLst/>
              <a:latin typeface="Calibri" panose="020F0502020204030204" pitchFamily="34" charset="0"/>
              <a:ea typeface="Calibri" panose="020F0502020204030204" pitchFamily="34" charset="0"/>
              <a:cs typeface="Times New Roman" panose="02020603050405020304" pitchFamily="18" charset="0"/>
            </a:rPr>
            <a:t>and healthy coping skills.</a:t>
          </a:r>
        </a:p>
      </dgm:t>
    </dgm:pt>
    <dgm:pt modelId="{12DF7E5D-26AE-4490-AC8D-BD27664C0ED5}" type="parTrans" cxnId="{96B955C7-6418-40B5-A0A0-5EC456998581}">
      <dgm:prSet/>
      <dgm:spPr/>
      <dgm:t>
        <a:bodyPr/>
        <a:lstStyle/>
        <a:p>
          <a:endParaRPr lang="en-US"/>
        </a:p>
      </dgm:t>
    </dgm:pt>
    <dgm:pt modelId="{02848DE6-4E74-471A-947B-4F5902F36780}" type="sibTrans" cxnId="{96B955C7-6418-40B5-A0A0-5EC456998581}">
      <dgm:prSet/>
      <dgm:spPr/>
      <dgm:t>
        <a:bodyPr/>
        <a:lstStyle/>
        <a:p>
          <a:endParaRPr lang="en-US"/>
        </a:p>
      </dgm:t>
    </dgm:pt>
    <dgm:pt modelId="{18A0668A-398C-46E7-A885-F253FC8A409B}">
      <dgm:prSe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In kids</a:t>
          </a:r>
          <a:r>
            <a:rPr lang="en-US" dirty="0">
              <a:effectLst/>
              <a:latin typeface="Calibri" panose="020F0502020204030204" pitchFamily="34" charset="0"/>
              <a:ea typeface="Calibri" panose="020F0502020204030204" pitchFamily="34" charset="0"/>
              <a:cs typeface="Times New Roman" panose="02020603050405020304" pitchFamily="18" charset="0"/>
            </a:rPr>
            <a:t> at high risk for engaging in substance use, higher hopefulness appears to be associated with greater </a:t>
          </a:r>
          <a:r>
            <a:rPr lang="en-US" b="1" u="sng" dirty="0">
              <a:effectLst/>
              <a:latin typeface="Calibri" panose="020F0502020204030204" pitchFamily="34" charset="0"/>
              <a:ea typeface="Calibri" panose="020F0502020204030204" pitchFamily="34" charset="0"/>
              <a:cs typeface="Times New Roman" panose="02020603050405020304" pitchFamily="18" charset="0"/>
            </a:rPr>
            <a:t>likelihood of never using </a:t>
          </a:r>
          <a:r>
            <a:rPr lang="en-US" dirty="0">
              <a:effectLst/>
              <a:latin typeface="Calibri" panose="020F0502020204030204" pitchFamily="34" charset="0"/>
              <a:ea typeface="Calibri" panose="020F0502020204030204" pitchFamily="34" charset="0"/>
              <a:cs typeface="Times New Roman" panose="02020603050405020304" pitchFamily="18" charset="0"/>
            </a:rPr>
            <a:t>marijuana.</a:t>
          </a:r>
        </a:p>
      </dgm:t>
    </dgm:pt>
    <dgm:pt modelId="{CA856B0A-B243-40E7-9012-6057F5BBFA92}" type="parTrans" cxnId="{19109C8D-5226-465D-9F29-4B7CDB464796}">
      <dgm:prSet/>
      <dgm:spPr/>
      <dgm:t>
        <a:bodyPr/>
        <a:lstStyle/>
        <a:p>
          <a:endParaRPr lang="en-US"/>
        </a:p>
      </dgm:t>
    </dgm:pt>
    <dgm:pt modelId="{2B7663F7-2219-48C6-88C8-93AAED7A3B5C}" type="sibTrans" cxnId="{19109C8D-5226-465D-9F29-4B7CDB464796}">
      <dgm:prSet/>
      <dgm:spPr/>
      <dgm:t>
        <a:bodyPr/>
        <a:lstStyle/>
        <a:p>
          <a:endParaRPr lang="en-US"/>
        </a:p>
      </dgm:t>
    </dgm:pt>
    <dgm:pt modelId="{639D60C8-150B-4A2F-9936-C2BEAB400F47}">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Individual, group, and family therapy interventions that incorporate hope theory have been found to </a:t>
          </a:r>
          <a:r>
            <a:rPr lang="en-US" b="1" u="sng" dirty="0">
              <a:effectLst/>
              <a:latin typeface="Calibri" panose="020F0502020204030204" pitchFamily="34" charset="0"/>
              <a:ea typeface="Calibri" panose="020F0502020204030204" pitchFamily="34" charset="0"/>
              <a:cs typeface="Times New Roman" panose="02020603050405020304" pitchFamily="18" charset="0"/>
            </a:rPr>
            <a:t>reduce symptomology and mediate recovery </a:t>
          </a:r>
          <a:r>
            <a:rPr lang="en-US" dirty="0">
              <a:effectLst/>
              <a:latin typeface="Calibri" panose="020F0502020204030204" pitchFamily="34" charset="0"/>
              <a:ea typeface="Calibri" panose="020F0502020204030204" pitchFamily="34" charset="0"/>
              <a:cs typeface="Times New Roman" panose="02020603050405020304" pitchFamily="18" charset="0"/>
            </a:rPr>
            <a:t>from various psychological and psychosocial conditions</a:t>
          </a:r>
          <a:endParaRPr lang="en-US" dirty="0">
            <a:latin typeface="Calibri" panose="020F0502020204030204" pitchFamily="34" charset="0"/>
            <a:ea typeface="Calibri" panose="020F0502020204030204" pitchFamily="34" charset="0"/>
            <a:cs typeface="Times New Roman" panose="02020603050405020304" pitchFamily="18" charset="0"/>
          </a:endParaRPr>
        </a:p>
      </dgm:t>
    </dgm:pt>
    <dgm:pt modelId="{BCE4F701-4B7F-4CFA-A352-8D73909C5733}" type="parTrans" cxnId="{65E373D3-F401-4FEA-B25B-6709B2173CFC}">
      <dgm:prSet/>
      <dgm:spPr/>
      <dgm:t>
        <a:bodyPr/>
        <a:lstStyle/>
        <a:p>
          <a:endParaRPr lang="en-US"/>
        </a:p>
      </dgm:t>
    </dgm:pt>
    <dgm:pt modelId="{22FCCB7C-686D-412B-AE37-8D6D9A9D2888}" type="sibTrans" cxnId="{65E373D3-F401-4FEA-B25B-6709B2173CFC}">
      <dgm:prSet/>
      <dgm:spPr/>
      <dgm:t>
        <a:bodyPr/>
        <a:lstStyle/>
        <a:p>
          <a:endParaRPr lang="en-US"/>
        </a:p>
      </dgm:t>
    </dgm:pt>
    <dgm:pt modelId="{9C3DC7CC-3268-4575-BEFC-1D20683FF7C6}" type="pres">
      <dgm:prSet presAssocID="{1CC61C22-3886-43B7-9A49-664811C75729}" presName="Name0" presStyleCnt="0">
        <dgm:presLayoutVars>
          <dgm:dir/>
          <dgm:resizeHandles val="exact"/>
        </dgm:presLayoutVars>
      </dgm:prSet>
      <dgm:spPr/>
    </dgm:pt>
    <dgm:pt modelId="{8F76D0A8-244C-40C9-9E00-84D3733B4E33}" type="pres">
      <dgm:prSet presAssocID="{CBA5DB17-E2C4-4E9C-8455-D2DDEE822E24}" presName="node" presStyleLbl="node1" presStyleIdx="0" presStyleCnt="4">
        <dgm:presLayoutVars>
          <dgm:bulletEnabled val="1"/>
        </dgm:presLayoutVars>
      </dgm:prSet>
      <dgm:spPr/>
    </dgm:pt>
    <dgm:pt modelId="{C8977B5F-E965-4672-87DC-E32CD0110F02}" type="pres">
      <dgm:prSet presAssocID="{23327676-6C71-46E3-9D46-DDD97AAB4E91}" presName="sibTrans" presStyleCnt="0"/>
      <dgm:spPr/>
    </dgm:pt>
    <dgm:pt modelId="{26AF1C0A-3D1E-4818-9CCD-30A6DF707480}" type="pres">
      <dgm:prSet presAssocID="{457D1C03-32B1-4146-A024-903E91FD723F}" presName="node" presStyleLbl="node1" presStyleIdx="1" presStyleCnt="4">
        <dgm:presLayoutVars>
          <dgm:bulletEnabled val="1"/>
        </dgm:presLayoutVars>
      </dgm:prSet>
      <dgm:spPr/>
    </dgm:pt>
    <dgm:pt modelId="{92C24809-C7FD-40AE-9002-80F075B3E4FC}" type="pres">
      <dgm:prSet presAssocID="{02848DE6-4E74-471A-947B-4F5902F36780}" presName="sibTrans" presStyleCnt="0"/>
      <dgm:spPr/>
    </dgm:pt>
    <dgm:pt modelId="{DD432E31-036A-460D-BA16-C962E7BD2272}" type="pres">
      <dgm:prSet presAssocID="{18A0668A-398C-46E7-A885-F253FC8A409B}" presName="node" presStyleLbl="node1" presStyleIdx="2" presStyleCnt="4">
        <dgm:presLayoutVars>
          <dgm:bulletEnabled val="1"/>
        </dgm:presLayoutVars>
      </dgm:prSet>
      <dgm:spPr/>
    </dgm:pt>
    <dgm:pt modelId="{5DC8A565-9BF8-4A2D-A0D9-BDAA2889B295}" type="pres">
      <dgm:prSet presAssocID="{2B7663F7-2219-48C6-88C8-93AAED7A3B5C}" presName="sibTrans" presStyleCnt="0"/>
      <dgm:spPr/>
    </dgm:pt>
    <dgm:pt modelId="{D853A568-C085-4A21-B6C3-5524F1F3B5FB}" type="pres">
      <dgm:prSet presAssocID="{639D60C8-150B-4A2F-9936-C2BEAB400F47}" presName="node" presStyleLbl="node1" presStyleIdx="3" presStyleCnt="4">
        <dgm:presLayoutVars>
          <dgm:bulletEnabled val="1"/>
        </dgm:presLayoutVars>
      </dgm:prSet>
      <dgm:spPr/>
    </dgm:pt>
  </dgm:ptLst>
  <dgm:cxnLst>
    <dgm:cxn modelId="{99DE0166-C86A-45DF-8759-96780688F72C}" type="presOf" srcId="{639D60C8-150B-4A2F-9936-C2BEAB400F47}" destId="{D853A568-C085-4A21-B6C3-5524F1F3B5FB}" srcOrd="0" destOrd="0" presId="urn:microsoft.com/office/officeart/2005/8/layout/hList6"/>
    <dgm:cxn modelId="{2F30F268-0AD8-4C1C-BA45-C3688A535070}" type="presOf" srcId="{CBA5DB17-E2C4-4E9C-8455-D2DDEE822E24}" destId="{8F76D0A8-244C-40C9-9E00-84D3733B4E33}" srcOrd="0" destOrd="0" presId="urn:microsoft.com/office/officeart/2005/8/layout/hList6"/>
    <dgm:cxn modelId="{FE7C456C-C207-40BA-BDDE-B9EAFD6894EC}" type="presOf" srcId="{1CC61C22-3886-43B7-9A49-664811C75729}" destId="{9C3DC7CC-3268-4575-BEFC-1D20683FF7C6}" srcOrd="0" destOrd="0" presId="urn:microsoft.com/office/officeart/2005/8/layout/hList6"/>
    <dgm:cxn modelId="{01414B77-3AAF-451C-94D9-082CA4612551}" type="presOf" srcId="{18A0668A-398C-46E7-A885-F253FC8A409B}" destId="{DD432E31-036A-460D-BA16-C962E7BD2272}" srcOrd="0" destOrd="0" presId="urn:microsoft.com/office/officeart/2005/8/layout/hList6"/>
    <dgm:cxn modelId="{19109C8D-5226-465D-9F29-4B7CDB464796}" srcId="{1CC61C22-3886-43B7-9A49-664811C75729}" destId="{18A0668A-398C-46E7-A885-F253FC8A409B}" srcOrd="2" destOrd="0" parTransId="{CA856B0A-B243-40E7-9012-6057F5BBFA92}" sibTransId="{2B7663F7-2219-48C6-88C8-93AAED7A3B5C}"/>
    <dgm:cxn modelId="{24552799-F980-4F02-81B2-49F2F30D54DC}" type="presOf" srcId="{457D1C03-32B1-4146-A024-903E91FD723F}" destId="{26AF1C0A-3D1E-4818-9CCD-30A6DF707480}" srcOrd="0" destOrd="0" presId="urn:microsoft.com/office/officeart/2005/8/layout/hList6"/>
    <dgm:cxn modelId="{721949AA-32AB-48A8-A7E9-6EC9A722F0A6}" srcId="{1CC61C22-3886-43B7-9A49-664811C75729}" destId="{CBA5DB17-E2C4-4E9C-8455-D2DDEE822E24}" srcOrd="0" destOrd="0" parTransId="{14F44F8F-EAF0-450A-A4B6-F2D570B882DE}" sibTransId="{23327676-6C71-46E3-9D46-DDD97AAB4E91}"/>
    <dgm:cxn modelId="{96B955C7-6418-40B5-A0A0-5EC456998581}" srcId="{1CC61C22-3886-43B7-9A49-664811C75729}" destId="{457D1C03-32B1-4146-A024-903E91FD723F}" srcOrd="1" destOrd="0" parTransId="{12DF7E5D-26AE-4490-AC8D-BD27664C0ED5}" sibTransId="{02848DE6-4E74-471A-947B-4F5902F36780}"/>
    <dgm:cxn modelId="{65E373D3-F401-4FEA-B25B-6709B2173CFC}" srcId="{1CC61C22-3886-43B7-9A49-664811C75729}" destId="{639D60C8-150B-4A2F-9936-C2BEAB400F47}" srcOrd="3" destOrd="0" parTransId="{BCE4F701-4B7F-4CFA-A352-8D73909C5733}" sibTransId="{22FCCB7C-686D-412B-AE37-8D6D9A9D2888}"/>
    <dgm:cxn modelId="{E5817D4A-49BB-49BC-B835-4122FEAE71DF}" type="presParOf" srcId="{9C3DC7CC-3268-4575-BEFC-1D20683FF7C6}" destId="{8F76D0A8-244C-40C9-9E00-84D3733B4E33}" srcOrd="0" destOrd="0" presId="urn:microsoft.com/office/officeart/2005/8/layout/hList6"/>
    <dgm:cxn modelId="{ADFE6F66-7101-4D07-B469-7FF9A6578C26}" type="presParOf" srcId="{9C3DC7CC-3268-4575-BEFC-1D20683FF7C6}" destId="{C8977B5F-E965-4672-87DC-E32CD0110F02}" srcOrd="1" destOrd="0" presId="urn:microsoft.com/office/officeart/2005/8/layout/hList6"/>
    <dgm:cxn modelId="{904F1E60-952D-4A26-BFB7-FED88EC3B0CB}" type="presParOf" srcId="{9C3DC7CC-3268-4575-BEFC-1D20683FF7C6}" destId="{26AF1C0A-3D1E-4818-9CCD-30A6DF707480}" srcOrd="2" destOrd="0" presId="urn:microsoft.com/office/officeart/2005/8/layout/hList6"/>
    <dgm:cxn modelId="{6667876E-7A55-44C3-80F8-7338ED66904D}" type="presParOf" srcId="{9C3DC7CC-3268-4575-BEFC-1D20683FF7C6}" destId="{92C24809-C7FD-40AE-9002-80F075B3E4FC}" srcOrd="3" destOrd="0" presId="urn:microsoft.com/office/officeart/2005/8/layout/hList6"/>
    <dgm:cxn modelId="{A6F287BF-7E02-4B47-96FB-99276C1058B7}" type="presParOf" srcId="{9C3DC7CC-3268-4575-BEFC-1D20683FF7C6}" destId="{DD432E31-036A-460D-BA16-C962E7BD2272}" srcOrd="4" destOrd="0" presId="urn:microsoft.com/office/officeart/2005/8/layout/hList6"/>
    <dgm:cxn modelId="{312844B7-03F7-4432-A7B5-7D41601BA558}" type="presParOf" srcId="{9C3DC7CC-3268-4575-BEFC-1D20683FF7C6}" destId="{5DC8A565-9BF8-4A2D-A0D9-BDAA2889B295}" srcOrd="5" destOrd="0" presId="urn:microsoft.com/office/officeart/2005/8/layout/hList6"/>
    <dgm:cxn modelId="{4044E046-2AE2-45AA-91B4-8BE8ECAAD0C3}" type="presParOf" srcId="{9C3DC7CC-3268-4575-BEFC-1D20683FF7C6}" destId="{D853A568-C085-4A21-B6C3-5524F1F3B5FB}"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6D0A8-244C-40C9-9E00-84D3733B4E33}">
      <dsp:nvSpPr>
        <dsp:cNvPr id="0" name=""/>
        <dsp:cNvSpPr/>
      </dsp:nvSpPr>
      <dsp:spPr>
        <a:xfrm rot="16200000">
          <a:off x="-1773581" y="1776108"/>
          <a:ext cx="6031410" cy="247919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5240" bIns="0" numCol="1" spcCol="1270" anchor="ctr" anchorCtr="0">
          <a:noAutofit/>
        </a:bodyPr>
        <a:lstStyle/>
        <a:p>
          <a:pPr marL="0" lvl="0" indent="0" algn="ctr" defTabSz="933450">
            <a:lnSpc>
              <a:spcPct val="90000"/>
            </a:lnSpc>
            <a:spcBef>
              <a:spcPct val="0"/>
            </a:spcBef>
            <a:spcAft>
              <a:spcPct val="35000"/>
            </a:spcAft>
            <a:buClrTx/>
            <a:buSzTx/>
            <a:buFontTx/>
            <a:buNone/>
          </a:pPr>
          <a:r>
            <a:rPr lang="en-US" sz="2100" kern="1200" dirty="0">
              <a:effectLst/>
              <a:latin typeface="Calibri" panose="020F0502020204030204" pitchFamily="34" charset="0"/>
              <a:ea typeface="Calibri" panose="020F0502020204030204" pitchFamily="34" charset="0"/>
              <a:cs typeface="Times New Roman" panose="02020603050405020304" pitchFamily="18" charset="0"/>
            </a:rPr>
            <a:t>The inclusion of hope in clinical practice </a:t>
          </a:r>
          <a:r>
            <a:rPr lang="en-US" sz="2100" b="1" u="sng" kern="1200" dirty="0">
              <a:effectLst/>
              <a:latin typeface="Calibri" panose="020F0502020204030204" pitchFamily="34" charset="0"/>
              <a:ea typeface="Calibri" panose="020F0502020204030204" pitchFamily="34" charset="0"/>
              <a:cs typeface="Times New Roman" panose="02020603050405020304" pitchFamily="18" charset="0"/>
            </a:rPr>
            <a:t>shows considerable promise</a:t>
          </a:r>
          <a:r>
            <a:rPr lang="en-US" sz="2100" b="1" kern="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2100" b="1" kern="1200" dirty="0"/>
        </a:p>
      </dsp:txBody>
      <dsp:txXfrm rot="5400000">
        <a:off x="2527" y="1206282"/>
        <a:ext cx="2479194" cy="3618846"/>
      </dsp:txXfrm>
    </dsp:sp>
    <dsp:sp modelId="{26AF1C0A-3D1E-4818-9CCD-30A6DF707480}">
      <dsp:nvSpPr>
        <dsp:cNvPr id="0" name=""/>
        <dsp:cNvSpPr/>
      </dsp:nvSpPr>
      <dsp:spPr>
        <a:xfrm rot="16200000">
          <a:off x="891552" y="1776108"/>
          <a:ext cx="6031410" cy="247919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5240" bIns="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ea typeface="Calibri" panose="020F0502020204030204" pitchFamily="34" charset="0"/>
              <a:cs typeface="Times New Roman" panose="02020603050405020304" pitchFamily="18" charset="0"/>
            </a:rPr>
            <a:t>H</a:t>
          </a:r>
          <a:r>
            <a:rPr lang="en-US" sz="2100" kern="1200" dirty="0">
              <a:effectLst/>
              <a:latin typeface="Calibri" panose="020F0502020204030204" pitchFamily="34" charset="0"/>
              <a:ea typeface="Calibri" panose="020F0502020204030204" pitchFamily="34" charset="0"/>
              <a:cs typeface="Times New Roman" panose="02020603050405020304" pitchFamily="18" charset="0"/>
            </a:rPr>
            <a:t>ope has been found to be </a:t>
          </a:r>
          <a:r>
            <a:rPr lang="en-US" sz="2100" b="1" kern="1200" dirty="0">
              <a:effectLst/>
              <a:latin typeface="Calibri" panose="020F0502020204030204" pitchFamily="34" charset="0"/>
              <a:ea typeface="Calibri" panose="020F0502020204030204" pitchFamily="34" charset="0"/>
              <a:cs typeface="Times New Roman" panose="02020603050405020304" pitchFamily="18" charset="0"/>
            </a:rPr>
            <a:t>related </a:t>
          </a:r>
          <a:r>
            <a:rPr lang="en-US" sz="2100" b="1" u="sng" kern="1200" dirty="0">
              <a:effectLst/>
              <a:latin typeface="Calibri" panose="020F0502020204030204" pitchFamily="34" charset="0"/>
              <a:ea typeface="Calibri" panose="020F0502020204030204" pitchFamily="34" charset="0"/>
              <a:cs typeface="Times New Roman" panose="02020603050405020304" pitchFamily="18" charset="0"/>
            </a:rPr>
            <a:t>to readiness to change </a:t>
          </a:r>
          <a:r>
            <a:rPr lang="en-US" sz="2100" kern="1200" dirty="0">
              <a:effectLst/>
              <a:latin typeface="Calibri" panose="020F0502020204030204" pitchFamily="34" charset="0"/>
              <a:ea typeface="Calibri" panose="020F0502020204030204" pitchFamily="34" charset="0"/>
              <a:cs typeface="Times New Roman" panose="02020603050405020304" pitchFamily="18" charset="0"/>
            </a:rPr>
            <a:t>and healthy coping skills.</a:t>
          </a:r>
        </a:p>
      </dsp:txBody>
      <dsp:txXfrm rot="5400000">
        <a:off x="2667660" y="1206282"/>
        <a:ext cx="2479194" cy="3618846"/>
      </dsp:txXfrm>
    </dsp:sp>
    <dsp:sp modelId="{DD432E31-036A-460D-BA16-C962E7BD2272}">
      <dsp:nvSpPr>
        <dsp:cNvPr id="0" name=""/>
        <dsp:cNvSpPr/>
      </dsp:nvSpPr>
      <dsp:spPr>
        <a:xfrm rot="16200000">
          <a:off x="3556686" y="1776108"/>
          <a:ext cx="6031410" cy="247919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5240" bIns="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ea typeface="Calibri" panose="020F0502020204030204" pitchFamily="34" charset="0"/>
              <a:cs typeface="Times New Roman" panose="02020603050405020304" pitchFamily="18" charset="0"/>
            </a:rPr>
            <a:t>In kids</a:t>
          </a:r>
          <a:r>
            <a:rPr lang="en-US" sz="2100" kern="1200" dirty="0">
              <a:effectLst/>
              <a:latin typeface="Calibri" panose="020F0502020204030204" pitchFamily="34" charset="0"/>
              <a:ea typeface="Calibri" panose="020F0502020204030204" pitchFamily="34" charset="0"/>
              <a:cs typeface="Times New Roman" panose="02020603050405020304" pitchFamily="18" charset="0"/>
            </a:rPr>
            <a:t> at high risk for engaging in substance use, higher hopefulness appears to be associated with greater </a:t>
          </a:r>
          <a:r>
            <a:rPr lang="en-US" sz="2100" b="1" u="sng" kern="1200" dirty="0">
              <a:effectLst/>
              <a:latin typeface="Calibri" panose="020F0502020204030204" pitchFamily="34" charset="0"/>
              <a:ea typeface="Calibri" panose="020F0502020204030204" pitchFamily="34" charset="0"/>
              <a:cs typeface="Times New Roman" panose="02020603050405020304" pitchFamily="18" charset="0"/>
            </a:rPr>
            <a:t>likelihood of never using </a:t>
          </a:r>
          <a:r>
            <a:rPr lang="en-US" sz="2100" kern="1200" dirty="0">
              <a:effectLst/>
              <a:latin typeface="Calibri" panose="020F0502020204030204" pitchFamily="34" charset="0"/>
              <a:ea typeface="Calibri" panose="020F0502020204030204" pitchFamily="34" charset="0"/>
              <a:cs typeface="Times New Roman" panose="02020603050405020304" pitchFamily="18" charset="0"/>
            </a:rPr>
            <a:t>marijuana.</a:t>
          </a:r>
        </a:p>
      </dsp:txBody>
      <dsp:txXfrm rot="5400000">
        <a:off x="5332794" y="1206282"/>
        <a:ext cx="2479194" cy="3618846"/>
      </dsp:txXfrm>
    </dsp:sp>
    <dsp:sp modelId="{D853A568-C085-4A21-B6C3-5524F1F3B5FB}">
      <dsp:nvSpPr>
        <dsp:cNvPr id="0" name=""/>
        <dsp:cNvSpPr/>
      </dsp:nvSpPr>
      <dsp:spPr>
        <a:xfrm rot="16200000">
          <a:off x="6221820" y="1776108"/>
          <a:ext cx="6031410" cy="247919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5240" bIns="0" numCol="1" spcCol="1270" anchor="ctr" anchorCtr="0">
          <a:noAutofit/>
        </a:bodyPr>
        <a:lstStyle/>
        <a:p>
          <a:pPr marL="0" lvl="0" indent="0" algn="ctr" defTabSz="933450">
            <a:lnSpc>
              <a:spcPct val="90000"/>
            </a:lnSpc>
            <a:spcBef>
              <a:spcPct val="0"/>
            </a:spcBef>
            <a:spcAft>
              <a:spcPct val="35000"/>
            </a:spcAft>
            <a:buNone/>
          </a:pPr>
          <a:r>
            <a:rPr lang="en-US" sz="2100" kern="1200" dirty="0">
              <a:effectLst/>
              <a:latin typeface="Calibri" panose="020F0502020204030204" pitchFamily="34" charset="0"/>
              <a:ea typeface="Calibri" panose="020F0502020204030204" pitchFamily="34" charset="0"/>
              <a:cs typeface="Times New Roman" panose="02020603050405020304" pitchFamily="18" charset="0"/>
            </a:rPr>
            <a:t>Individual, group, and family therapy interventions that incorporate hope theory have been found to </a:t>
          </a:r>
          <a:r>
            <a:rPr lang="en-US" sz="2100" b="1" u="sng" kern="1200" dirty="0">
              <a:effectLst/>
              <a:latin typeface="Calibri" panose="020F0502020204030204" pitchFamily="34" charset="0"/>
              <a:ea typeface="Calibri" panose="020F0502020204030204" pitchFamily="34" charset="0"/>
              <a:cs typeface="Times New Roman" panose="02020603050405020304" pitchFamily="18" charset="0"/>
            </a:rPr>
            <a:t>reduce symptomology and mediate recovery </a:t>
          </a:r>
          <a:r>
            <a:rPr lang="en-US" sz="2100" kern="1200" dirty="0">
              <a:effectLst/>
              <a:latin typeface="Calibri" panose="020F0502020204030204" pitchFamily="34" charset="0"/>
              <a:ea typeface="Calibri" panose="020F0502020204030204" pitchFamily="34" charset="0"/>
              <a:cs typeface="Times New Roman" panose="02020603050405020304" pitchFamily="18" charset="0"/>
            </a:rPr>
            <a:t>from various psychological and psychosocial conditions</a:t>
          </a:r>
          <a:endParaRPr lang="en-US" sz="21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7997928" y="1206282"/>
        <a:ext cx="2479194" cy="361884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01B44-7CCC-452F-B806-43C284025587}"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57665-5C4C-4B28-B719-6E6814A3A287}" type="slidenum">
              <a:rPr lang="en-US" smtClean="0"/>
              <a:t>‹#›</a:t>
            </a:fld>
            <a:endParaRPr lang="en-US"/>
          </a:p>
        </p:txBody>
      </p:sp>
    </p:spTree>
    <p:extLst>
      <p:ext uri="{BB962C8B-B14F-4D97-AF65-F5344CB8AC3E}">
        <p14:creationId xmlns:p14="http://schemas.microsoft.com/office/powerpoint/2010/main" val="267381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57665-5C4C-4B28-B719-6E6814A3A287}" type="slidenum">
              <a:rPr lang="en-US" smtClean="0"/>
              <a:t>1</a:t>
            </a:fld>
            <a:endParaRPr lang="en-US"/>
          </a:p>
        </p:txBody>
      </p:sp>
    </p:spTree>
    <p:extLst>
      <p:ext uri="{BB962C8B-B14F-4D97-AF65-F5344CB8AC3E}">
        <p14:creationId xmlns:p14="http://schemas.microsoft.com/office/powerpoint/2010/main" val="266079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does Hope matter?  And how can knowing about Hope help you in your job role?</a:t>
            </a:r>
          </a:p>
          <a:p>
            <a:endParaRPr lang="en-US" dirty="0"/>
          </a:p>
          <a:p>
            <a:r>
              <a:rPr lang="en-US" dirty="0"/>
              <a:t>Michael Valle answers this questions very succinctly, “… Hope is positively related to life satisfaction and negatively related to stressful life events …”</a:t>
            </a:r>
          </a:p>
          <a:p>
            <a:endParaRPr lang="en-US" dirty="0"/>
          </a:p>
          <a:p>
            <a:r>
              <a:rPr lang="en-US" dirty="0"/>
              <a:t>Dr. Valle is just again confirming what researchers by this time were already stating, HOPE isn’t just about feeling positive, there’s some facet of this trait that helps people recover from some of life’s most challenging circumstances.</a:t>
            </a:r>
          </a:p>
        </p:txBody>
      </p:sp>
      <p:sp>
        <p:nvSpPr>
          <p:cNvPr id="4" name="Slide Number Placeholder 3"/>
          <p:cNvSpPr>
            <a:spLocks noGrp="1"/>
          </p:cNvSpPr>
          <p:nvPr>
            <p:ph type="sldNum" sz="quarter" idx="5"/>
          </p:nvPr>
        </p:nvSpPr>
        <p:spPr/>
        <p:txBody>
          <a:bodyPr/>
          <a:lstStyle/>
          <a:p>
            <a:fld id="{22D57665-5C4C-4B28-B719-6E6814A3A287}" type="slidenum">
              <a:rPr lang="en-US" smtClean="0"/>
              <a:t>10</a:t>
            </a:fld>
            <a:endParaRPr lang="en-US"/>
          </a:p>
        </p:txBody>
      </p:sp>
    </p:spTree>
    <p:extLst>
      <p:ext uri="{BB962C8B-B14F-4D97-AF65-F5344CB8AC3E}">
        <p14:creationId xmlns:p14="http://schemas.microsoft.com/office/powerpoint/2010/main" val="351521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Simply put, Hope matters, “</a:t>
            </a:r>
            <a:r>
              <a:rPr lang="en-US" dirty="0"/>
              <a:t>It </a:t>
            </a:r>
            <a:r>
              <a:rPr lang="en-US" sz="1200" dirty="0"/>
              <a:t>is one of the single best predictors of a child and family’s capacity to thrive.”</a:t>
            </a:r>
            <a:r>
              <a:rPr lang="en-US" dirty="0"/>
              <a:t> </a:t>
            </a:r>
            <a:endParaRPr lang="en-US" sz="1200" dirty="0"/>
          </a:p>
          <a:p>
            <a:endParaRPr lang="en-US" sz="1200" dirty="0"/>
          </a:p>
          <a:p>
            <a:r>
              <a:rPr lang="en-US" sz="1200" dirty="0"/>
              <a:t>And study after study is coming to the same conclusions.  Whether you are working with children or with adults.</a:t>
            </a:r>
          </a:p>
          <a:p>
            <a:endParaRPr lang="en-US" sz="1200" dirty="0"/>
          </a:p>
          <a:p>
            <a:r>
              <a:rPr lang="en-US" sz="1200" b="1" dirty="0"/>
              <a:t>The ability to look at the future and know it can and will be better than today is a game changer.</a:t>
            </a:r>
          </a:p>
          <a:p>
            <a:endParaRPr lang="en-US" sz="1200" dirty="0"/>
          </a:p>
          <a:p>
            <a:r>
              <a:rPr lang="en-US" sz="1200" dirty="0"/>
              <a:t>Here’s a question…</a:t>
            </a:r>
          </a:p>
          <a:p>
            <a:endParaRPr lang="en-US" sz="1200" dirty="0"/>
          </a:p>
          <a:p>
            <a:r>
              <a:rPr lang="en-US" sz="1200" dirty="0"/>
              <a:t>What would it look like to foster Hope in the lives of children impacted by trauma?</a:t>
            </a:r>
          </a:p>
          <a:p>
            <a:r>
              <a:rPr lang="en-US" sz="1200" dirty="0"/>
              <a:t>What results could we see in families, in communities as they become more Hope Focused?</a:t>
            </a:r>
          </a:p>
          <a:p>
            <a:r>
              <a:rPr lang="en-US" sz="1200" dirty="0"/>
              <a:t>How would it change the dynamics in our courts to put a priority Hope Focused solutions?</a:t>
            </a:r>
          </a:p>
          <a:p>
            <a:endParaRPr lang="en-US" sz="1200" dirty="0"/>
          </a:p>
          <a:p>
            <a:r>
              <a:rPr lang="en-US" sz="1200" dirty="0"/>
              <a:t>What about our schools?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about throughout your agency?  Your counseling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Did you know that research has shown that practitioners working to teach/train Hope are showing lower burn-out rates, have higher job satisfaction, and tend to manage stressful situations better?  How might this affect the world where you currently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4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phrase I asked you to remember?</a:t>
            </a:r>
          </a:p>
          <a:p>
            <a:r>
              <a:rPr lang="en-US" dirty="0"/>
              <a:t>Now is the time to talk about it.</a:t>
            </a:r>
          </a:p>
          <a:p>
            <a:endParaRPr lang="en-US" dirty="0"/>
          </a:p>
          <a:p>
            <a:r>
              <a:rPr lang="en-US" dirty="0"/>
              <a:t>“HOPE is a mitigating factor against adversity.” </a:t>
            </a:r>
          </a:p>
          <a:p>
            <a:endParaRPr lang="en-US" dirty="0"/>
          </a:p>
          <a:p>
            <a:r>
              <a:rPr lang="en-US" dirty="0"/>
              <a:t>Some of the more promising research has to do with Hope and Trauma.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70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not familiar with the ACEs study or the adverse childhood experiences study you need to know that Dr.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Feletti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Dr. Anda came up with this in the 1990s they really weren't looking for this.  They were actually working on answering the question of why some people could lose weight and keep it off, and others, put it right back 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found that individuals struggling keeping their goals had some type of adverse event in their childhood.  Now fast forward the research and add 17,500 people later and we have the ACE’s.  Their research has produced a wealth of information and understanding.  And while no research is perfect, the correlation between ACE’s and behavior is extremely strong.</a:t>
            </a:r>
          </a:p>
        </p:txBody>
      </p:sp>
      <p:sp>
        <p:nvSpPr>
          <p:cNvPr id="4" name="Slide Number Placeholder 3"/>
          <p:cNvSpPr>
            <a:spLocks noGrp="1"/>
          </p:cNvSpPr>
          <p:nvPr>
            <p:ph type="sldNum" sz="quarter" idx="5"/>
          </p:nvPr>
        </p:nvSpPr>
        <p:spPr/>
        <p:txBody>
          <a:bodyPr/>
          <a:lstStyle/>
          <a:p>
            <a:fld id="{22D57665-5C4C-4B28-B719-6E6814A3A287}" type="slidenum">
              <a:rPr lang="en-US" smtClean="0"/>
              <a:t>13</a:t>
            </a:fld>
            <a:endParaRPr lang="en-US"/>
          </a:p>
        </p:txBody>
      </p:sp>
    </p:spTree>
    <p:extLst>
      <p:ext uri="{BB962C8B-B14F-4D97-AF65-F5344CB8AC3E}">
        <p14:creationId xmlns:p14="http://schemas.microsoft.com/office/powerpoint/2010/main" val="176121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identified 10 areas and classified those into 3 silos.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silo is Abuse: it encompasses physical, emotional, and sexual abuse.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silo is neglect:  whether it was physical or emotional, both had grave effects.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last silo is household dysfunction: examples are mental illness, substance use disorder, relationship issues, or violence.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research continues, other types of adversity are being added to the silos such as Natural Disasters or Community Violence.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90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according to data we collected PRIOR to the pandemic … and with the assumption that it is believed to have risen during these lockdown periods, we know that at least 61% of the US is reporting at least ONE ACE.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more disturbing is the 16% reporting FOUR or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60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effects of these traumatic events are having lasting health implications: PHYSICALLY, MENTALLY, and SOCIALLY.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57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these numbers for example.  Research is clear there is a dosage relationship between the ACEs score and multiple, seemingly unrelated items.  The higher the ACE Score, the more likely one is to experience these problems.</a:t>
            </a:r>
          </a:p>
          <a:p>
            <a:endParaRPr lang="en-US" dirty="0"/>
          </a:p>
          <a:p>
            <a:r>
              <a:rPr lang="en-US" dirty="0"/>
              <a:t>And if you are one of those with a score of 4 or more – here are the devastating effects:</a:t>
            </a:r>
          </a:p>
          <a:p>
            <a:r>
              <a:rPr lang="en-US" dirty="0"/>
              <a:t>You have a 250 percent higher chance of developing lung disease, you’re 3 times more likely to develop clinical depression, 12 times more likely to consider suicide… And something we all know too well – you are 7x more likely to develop Substance Use Disorder</a:t>
            </a:r>
          </a:p>
          <a:p>
            <a:endParaRPr lang="en-US" dirty="0"/>
          </a:p>
          <a:p>
            <a:r>
              <a:rPr lang="en-US" dirty="0"/>
              <a:t>And if your score is 6 or more?  You can take an average of 20 years off of your life.</a:t>
            </a:r>
          </a:p>
        </p:txBody>
      </p:sp>
      <p:sp>
        <p:nvSpPr>
          <p:cNvPr id="4" name="Slide Number Placeholder 3"/>
          <p:cNvSpPr>
            <a:spLocks noGrp="1"/>
          </p:cNvSpPr>
          <p:nvPr>
            <p:ph type="sldNum" sz="quarter" idx="5"/>
          </p:nvPr>
        </p:nvSpPr>
        <p:spPr/>
        <p:txBody>
          <a:bodyPr/>
          <a:lstStyle/>
          <a:p>
            <a:fld id="{22D57665-5C4C-4B28-B719-6E6814A3A287}" type="slidenum">
              <a:rPr lang="en-US" smtClean="0"/>
              <a:t>17</a:t>
            </a:fld>
            <a:endParaRPr lang="en-US"/>
          </a:p>
        </p:txBody>
      </p:sp>
    </p:spTree>
    <p:extLst>
      <p:ext uri="{BB962C8B-B14F-4D97-AF65-F5344CB8AC3E}">
        <p14:creationId xmlns:p14="http://schemas.microsoft.com/office/powerpoint/2010/main" val="412869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of the top 10 leading causes of death have strong correlations with ACEs scoring.</a:t>
            </a:r>
          </a:p>
          <a:p>
            <a:endParaRPr lang="en-US" dirty="0"/>
          </a:p>
          <a:p>
            <a:pPr marL="228600" indent="-228600" algn="l">
              <a:buFont typeface="+mj-lt"/>
              <a:buAutoNum type="arabicPeriod"/>
            </a:pPr>
            <a:r>
              <a:rPr lang="en-US" b="0" i="0" dirty="0">
                <a:solidFill>
                  <a:srgbClr val="FF0000"/>
                </a:solidFill>
                <a:effectLst/>
                <a:highlight>
                  <a:srgbClr val="FFFF00"/>
                </a:highlight>
                <a:latin typeface="Open Sans" panose="020B0606030504020204" pitchFamily="34" charset="0"/>
              </a:rPr>
              <a:t>Heart disease: 696,962</a:t>
            </a:r>
          </a:p>
          <a:p>
            <a:pPr marL="228600" indent="-228600" algn="l">
              <a:buFont typeface="+mj-lt"/>
              <a:buAutoNum type="arabicPeriod"/>
            </a:pPr>
            <a:r>
              <a:rPr lang="en-US" b="0" i="0" dirty="0">
                <a:solidFill>
                  <a:srgbClr val="FF0000"/>
                </a:solidFill>
                <a:effectLst/>
                <a:highlight>
                  <a:srgbClr val="FFFF00"/>
                </a:highlight>
                <a:latin typeface="Open Sans" panose="020B0606030504020204" pitchFamily="34" charset="0"/>
              </a:rPr>
              <a:t>Cancer: 602,350</a:t>
            </a:r>
          </a:p>
          <a:p>
            <a:pPr marL="228600" indent="-228600" algn="l">
              <a:buFont typeface="+mj-lt"/>
              <a:buAutoNum type="arabicPeriod"/>
            </a:pPr>
            <a:r>
              <a:rPr lang="en-US" b="0" i="0" dirty="0">
                <a:solidFill>
                  <a:srgbClr val="000000"/>
                </a:solidFill>
                <a:effectLst/>
                <a:latin typeface="Open Sans" panose="020B0606030504020204" pitchFamily="34" charset="0"/>
              </a:rPr>
              <a:t>       COVID-19: 350,831</a:t>
            </a:r>
          </a:p>
          <a:p>
            <a:pPr marL="228600" indent="-228600" algn="l">
              <a:buFont typeface="+mj-lt"/>
              <a:buAutoNum type="arabicPeriod"/>
            </a:pPr>
            <a:r>
              <a:rPr lang="en-US" b="0" i="0" dirty="0">
                <a:solidFill>
                  <a:srgbClr val="000000"/>
                </a:solidFill>
                <a:effectLst/>
                <a:latin typeface="Open Sans" panose="020B0606030504020204" pitchFamily="34" charset="0"/>
              </a:rPr>
              <a:t>       Accidents (unintentional injuries): 200,955</a:t>
            </a:r>
          </a:p>
          <a:p>
            <a:pPr marL="228600" indent="-228600" algn="l">
              <a:buFont typeface="+mj-lt"/>
              <a:buAutoNum type="arabicPeriod"/>
            </a:pPr>
            <a:r>
              <a:rPr lang="en-US" b="0" i="0" dirty="0">
                <a:solidFill>
                  <a:srgbClr val="000000"/>
                </a:solidFill>
                <a:effectLst/>
                <a:highlight>
                  <a:srgbClr val="FFFF00"/>
                </a:highlight>
                <a:latin typeface="Open Sans" panose="020B0606030504020204" pitchFamily="34" charset="0"/>
              </a:rPr>
              <a:t>Stroke (cerebrovascular diseases): 160,264</a:t>
            </a:r>
          </a:p>
          <a:p>
            <a:pPr marL="228600" indent="-228600" algn="l">
              <a:buFont typeface="+mj-lt"/>
              <a:buAutoNum type="arabicPeriod"/>
            </a:pPr>
            <a:r>
              <a:rPr lang="en-US" b="0" i="0" dirty="0">
                <a:solidFill>
                  <a:srgbClr val="000000"/>
                </a:solidFill>
                <a:effectLst/>
                <a:latin typeface="Open Sans" panose="020B0606030504020204" pitchFamily="34" charset="0"/>
              </a:rPr>
              <a:t>Chronic lower respiratory diseases: 152,657</a:t>
            </a:r>
          </a:p>
          <a:p>
            <a:pPr marL="228600" indent="-228600" algn="l">
              <a:buFont typeface="+mj-lt"/>
              <a:buAutoNum type="arabicPeriod"/>
            </a:pPr>
            <a:r>
              <a:rPr lang="en-US" b="0" i="0" dirty="0">
                <a:solidFill>
                  <a:srgbClr val="000000"/>
                </a:solidFill>
                <a:effectLst/>
                <a:latin typeface="Open Sans" panose="020B0606030504020204" pitchFamily="34" charset="0"/>
              </a:rPr>
              <a:t>       Alzheimer’s disease: 134,242</a:t>
            </a:r>
          </a:p>
          <a:p>
            <a:pPr marL="228600" indent="-228600" algn="l">
              <a:buFont typeface="+mj-lt"/>
              <a:buAutoNum type="arabicPeriod"/>
            </a:pPr>
            <a:r>
              <a:rPr lang="en-US" b="0" i="0" dirty="0">
                <a:solidFill>
                  <a:srgbClr val="000000"/>
                </a:solidFill>
                <a:effectLst/>
                <a:highlight>
                  <a:srgbClr val="FFFF00"/>
                </a:highlight>
                <a:latin typeface="Open Sans" panose="020B0606030504020204" pitchFamily="34" charset="0"/>
              </a:rPr>
              <a:t>Diabetes: 102,188</a:t>
            </a:r>
          </a:p>
          <a:p>
            <a:pPr marL="228600" indent="-228600" algn="l">
              <a:buFont typeface="+mj-lt"/>
              <a:buAutoNum type="arabicPeriod"/>
            </a:pPr>
            <a:r>
              <a:rPr lang="en-US" b="0" i="0" dirty="0">
                <a:solidFill>
                  <a:srgbClr val="000000"/>
                </a:solidFill>
                <a:effectLst/>
                <a:latin typeface="Open Sans" panose="020B0606030504020204" pitchFamily="34" charset="0"/>
              </a:rPr>
              <a:t>      Influenza and pneumonia: 53,544</a:t>
            </a:r>
          </a:p>
          <a:p>
            <a:pPr marL="228600" indent="-228600" algn="l">
              <a:buFont typeface="+mj-lt"/>
              <a:buAutoNum type="arabicPeriod"/>
            </a:pPr>
            <a:r>
              <a:rPr lang="en-US" b="0" i="0" dirty="0">
                <a:solidFill>
                  <a:srgbClr val="000000"/>
                </a:solidFill>
                <a:effectLst/>
                <a:latin typeface="Open Sans" panose="020B0606030504020204" pitchFamily="34" charset="0"/>
              </a:rPr>
              <a:t>      Nephritis, nephrotic syndrome, and nephrosis: 52,547</a:t>
            </a:r>
          </a:p>
          <a:p>
            <a:endParaRPr lang="en-US" dirty="0"/>
          </a:p>
        </p:txBody>
      </p:sp>
      <p:sp>
        <p:nvSpPr>
          <p:cNvPr id="4" name="Slide Number Placeholder 3"/>
          <p:cNvSpPr>
            <a:spLocks noGrp="1"/>
          </p:cNvSpPr>
          <p:nvPr>
            <p:ph type="sldNum" sz="quarter" idx="5"/>
          </p:nvPr>
        </p:nvSpPr>
        <p:spPr/>
        <p:txBody>
          <a:bodyPr/>
          <a:lstStyle/>
          <a:p>
            <a:fld id="{22D57665-5C4C-4B28-B719-6E6814A3A287}" type="slidenum">
              <a:rPr lang="en-US" smtClean="0"/>
              <a:t>18</a:t>
            </a:fld>
            <a:endParaRPr lang="en-US"/>
          </a:p>
        </p:txBody>
      </p:sp>
    </p:spTree>
    <p:extLst>
      <p:ext uri="{BB962C8B-B14F-4D97-AF65-F5344CB8AC3E}">
        <p14:creationId xmlns:p14="http://schemas.microsoft.com/office/powerpoint/2010/main" val="3292935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Where were you on the ACEs?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(Do not raise your hands)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27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09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President of the American Academy of Pediatrics, Bob Block stated, “Adverse childhood experiences are the single greatest unaddressed public health threat facing our nation today.”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And this is true in Mississippi as well, with massive rates of childhood obesity, violence inside and outside the homes, and the shear number of kids you face on your jobs every day!</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Something must be done!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17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Where were you on the Adult Hope Scale?</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i="0" dirty="0">
                <a:solidFill>
                  <a:srgbClr val="444444"/>
                </a:solidFill>
                <a:effectLst/>
                <a:latin typeface="Rubik" panose="02000604000000020004" pitchFamily="2" charset="-79"/>
                <a:cs typeface="Rubik" panose="02000604000000020004" pitchFamily="2" charset="-79"/>
              </a:rPr>
              <a:t>With the Adult Hope Scale, scores of 40 or above put an adult in a hopeful category. </a:t>
            </a:r>
          </a:p>
          <a:p>
            <a:r>
              <a:rPr lang="en-US" b="0" i="0" dirty="0">
                <a:solidFill>
                  <a:srgbClr val="444444"/>
                </a:solidFill>
                <a:effectLst/>
                <a:latin typeface="Rubik" panose="02000604000000020004" pitchFamily="2" charset="-79"/>
                <a:cs typeface="Rubik" panose="02000604000000020004" pitchFamily="2" charset="-79"/>
              </a:rPr>
              <a:t>Scores above 48 bump you up to a higher level of hope. </a:t>
            </a:r>
          </a:p>
          <a:p>
            <a:r>
              <a:rPr lang="en-US" b="0" i="0" dirty="0">
                <a:solidFill>
                  <a:srgbClr val="444444"/>
                </a:solidFill>
                <a:effectLst/>
                <a:latin typeface="Rubik" panose="02000604000000020004" pitchFamily="2" charset="-79"/>
                <a:cs typeface="Rubik" panose="02000604000000020004" pitchFamily="2" charset="-79"/>
              </a:rPr>
              <a:t>Scores of 56 or higher make you a high hope person. </a:t>
            </a:r>
          </a:p>
          <a:p>
            <a:endParaRPr lang="en-US" b="0" i="0" dirty="0">
              <a:solidFill>
                <a:srgbClr val="444444"/>
              </a:solidFill>
              <a:effectLst/>
              <a:latin typeface="Rubik" panose="02000604000000020004" pitchFamily="2" charset="-79"/>
              <a:cs typeface="Rubik" panose="02000604000000020004" pitchFamily="2" charset="-79"/>
            </a:endParaRPr>
          </a:p>
          <a:p>
            <a:r>
              <a:rPr lang="en-US" b="0" i="0" dirty="0">
                <a:solidFill>
                  <a:srgbClr val="444444"/>
                </a:solidFill>
                <a:effectLst/>
                <a:latin typeface="Rubik" panose="02000604000000020004" pitchFamily="2" charset="-79"/>
                <a:cs typeface="Rubik" panose="02000604000000020004" pitchFamily="2" charset="-79"/>
              </a:rPr>
              <a:t>Scores below 40 put you in a low hope category.  Don’t panic if you have low hope right now in your life.  It just means you have work to do.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09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Valle study from before?</a:t>
            </a:r>
          </a:p>
          <a:p>
            <a:endParaRPr lang="en-US" dirty="0"/>
          </a:p>
          <a:p>
            <a:r>
              <a:rPr lang="en-US" dirty="0"/>
              <a:t>When we introduce HOPE, there is not only a positive relationship with life satisfaction, but there is a negative relationship to stressful life events.</a:t>
            </a:r>
          </a:p>
          <a:p>
            <a:endParaRPr lang="en-US" dirty="0"/>
          </a:p>
          <a:p>
            <a:r>
              <a:rPr lang="en-US" dirty="0"/>
              <a:t>For example, Munoz and his team, researchers at the University of Oklahoma, found in domestic violence situations, HOPE is linked to a sense of empowerment and life satisfaction… among the homeless, lower levels of pain and greater feelings of health… and Dr. Hellman found </a:t>
            </a:r>
            <a:r>
              <a:rPr lang="en-US" sz="1800" dirty="0">
                <a:effectLst/>
                <a:latin typeface="Calibri" panose="020F0502020204030204" pitchFamily="34" charset="0"/>
                <a:ea typeface="Calibri" panose="020F0502020204030204" pitchFamily="34" charset="0"/>
                <a:cs typeface="Times New Roman" panose="02020603050405020304" pitchFamily="18" charset="0"/>
              </a:rPr>
              <a:t>among children in foster care, hope is positively correlated with self-control, grit, and curiosity.</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D57665-5C4C-4B28-B719-6E6814A3A287}" type="slidenum">
              <a:rPr lang="en-US" smtClean="0"/>
              <a:t>22</a:t>
            </a:fld>
            <a:endParaRPr lang="en-US"/>
          </a:p>
        </p:txBody>
      </p:sp>
    </p:spTree>
    <p:extLst>
      <p:ext uri="{BB962C8B-B14F-4D97-AF65-F5344CB8AC3E}">
        <p14:creationId xmlns:p14="http://schemas.microsoft.com/office/powerpoint/2010/main" val="160173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health benefits as well.  Mitigating ACEs with Hope produced a 44% drop in depression rates, 24% lower incidents of asthma, even a 6% drop in diabetes.</a:t>
            </a:r>
          </a:p>
          <a:p>
            <a:endParaRPr lang="en-US" dirty="0"/>
          </a:p>
          <a:p>
            <a:r>
              <a:rPr lang="en-US" dirty="0"/>
              <a:t>Consequentially it also reduced smoking and drinking behaviors, and unexpectedly lowered unemployment and increased school retention.</a:t>
            </a:r>
          </a:p>
          <a:p>
            <a:endParaRPr lang="en-US" dirty="0"/>
          </a:p>
          <a:p>
            <a:r>
              <a:rPr lang="en-US" b="1" dirty="0"/>
              <a:t>In fact, increased Hope scores have the ability to raise student’s academic performance between one and two letter grades!</a:t>
            </a:r>
          </a:p>
        </p:txBody>
      </p:sp>
      <p:sp>
        <p:nvSpPr>
          <p:cNvPr id="4" name="Slide Number Placeholder 3"/>
          <p:cNvSpPr>
            <a:spLocks noGrp="1"/>
          </p:cNvSpPr>
          <p:nvPr>
            <p:ph type="sldNum" sz="quarter" idx="5"/>
          </p:nvPr>
        </p:nvSpPr>
        <p:spPr/>
        <p:txBody>
          <a:bodyPr/>
          <a:lstStyle/>
          <a:p>
            <a:fld id="{22D57665-5C4C-4B28-B719-6E6814A3A287}" type="slidenum">
              <a:rPr lang="en-US" smtClean="0"/>
              <a:t>23</a:t>
            </a:fld>
            <a:endParaRPr lang="en-US"/>
          </a:p>
        </p:txBody>
      </p:sp>
    </p:spTree>
    <p:extLst>
      <p:ext uri="{BB962C8B-B14F-4D97-AF65-F5344CB8AC3E}">
        <p14:creationId xmlns:p14="http://schemas.microsoft.com/office/powerpoint/2010/main" val="2932035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after studies are confirming these results.  Dr. Chan in 2019 noted that in as few as 4 one-hour sessions, cancer patients were reporting psychological benefits and increased states of well-being.</a:t>
            </a:r>
          </a:p>
          <a:p>
            <a:endParaRPr lang="en-US" dirty="0"/>
          </a:p>
          <a:p>
            <a:r>
              <a:rPr lang="en-US" dirty="0"/>
              <a:t>JUST BY USING WHAT WE LEARNED TODAY.</a:t>
            </a:r>
          </a:p>
          <a:p>
            <a:endParaRPr lang="en-US" dirty="0"/>
          </a:p>
          <a:p>
            <a:r>
              <a:rPr lang="en-US" dirty="0"/>
              <a:t>Three Steps …</a:t>
            </a:r>
          </a:p>
          <a:p>
            <a:pPr marL="171450" indent="-171450">
              <a:buFont typeface="Arial" panose="020B0604020202020204" pitchFamily="34" charset="0"/>
              <a:buChar char="•"/>
            </a:pPr>
            <a:r>
              <a:rPr lang="en-US" b="1" dirty="0"/>
              <a:t>Identify Goals</a:t>
            </a:r>
          </a:p>
          <a:p>
            <a:pPr marL="171450" indent="-171450">
              <a:buFont typeface="Arial" panose="020B0604020202020204" pitchFamily="34" charset="0"/>
              <a:buChar char="•"/>
            </a:pPr>
            <a:r>
              <a:rPr lang="en-US" b="1" dirty="0"/>
              <a:t>Map out Pathways</a:t>
            </a:r>
          </a:p>
          <a:p>
            <a:pPr marL="171450" indent="-171450">
              <a:buFont typeface="Arial" panose="020B0604020202020204" pitchFamily="34" charset="0"/>
              <a:buChar char="•"/>
            </a:pPr>
            <a:r>
              <a:rPr lang="en-US" b="1" dirty="0"/>
              <a:t>Develop strong Agency</a:t>
            </a:r>
          </a:p>
        </p:txBody>
      </p:sp>
      <p:sp>
        <p:nvSpPr>
          <p:cNvPr id="4" name="Slide Number Placeholder 3"/>
          <p:cNvSpPr>
            <a:spLocks noGrp="1"/>
          </p:cNvSpPr>
          <p:nvPr>
            <p:ph type="sldNum" sz="quarter" idx="5"/>
          </p:nvPr>
        </p:nvSpPr>
        <p:spPr/>
        <p:txBody>
          <a:bodyPr/>
          <a:lstStyle/>
          <a:p>
            <a:fld id="{22D57665-5C4C-4B28-B719-6E6814A3A287}" type="slidenum">
              <a:rPr lang="en-US" smtClean="0"/>
              <a:t>24</a:t>
            </a:fld>
            <a:endParaRPr lang="en-US"/>
          </a:p>
        </p:txBody>
      </p:sp>
    </p:spTree>
    <p:extLst>
      <p:ext uri="{BB962C8B-B14F-4D97-AF65-F5344CB8AC3E}">
        <p14:creationId xmlns:p14="http://schemas.microsoft.com/office/powerpoint/2010/main" val="182735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57665-5C4C-4B28-B719-6E6814A3A287}" type="slidenum">
              <a:rPr lang="en-US" smtClean="0"/>
              <a:t>25</a:t>
            </a:fld>
            <a:endParaRPr lang="en-US"/>
          </a:p>
        </p:txBody>
      </p:sp>
    </p:spTree>
    <p:extLst>
      <p:ext uri="{BB962C8B-B14F-4D97-AF65-F5344CB8AC3E}">
        <p14:creationId xmlns:p14="http://schemas.microsoft.com/office/powerpoint/2010/main" val="309926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increasing one’s Hope, we effect multiple domains simultaneously in persons lives!</a:t>
            </a:r>
          </a:p>
          <a:p>
            <a:endParaRPr lang="en-US" dirty="0"/>
          </a:p>
          <a:p>
            <a:endParaRPr lang="en-US" dirty="0"/>
          </a:p>
        </p:txBody>
      </p:sp>
      <p:sp>
        <p:nvSpPr>
          <p:cNvPr id="4" name="Slide Number Placeholder 3"/>
          <p:cNvSpPr>
            <a:spLocks noGrp="1"/>
          </p:cNvSpPr>
          <p:nvPr>
            <p:ph type="sldNum" sz="quarter" idx="5"/>
          </p:nvPr>
        </p:nvSpPr>
        <p:spPr/>
        <p:txBody>
          <a:bodyPr/>
          <a:lstStyle/>
          <a:p>
            <a:fld id="{22D57665-5C4C-4B28-B719-6E6814A3A287}" type="slidenum">
              <a:rPr lang="en-US" smtClean="0"/>
              <a:t>26</a:t>
            </a:fld>
            <a:endParaRPr lang="en-US"/>
          </a:p>
        </p:txBody>
      </p:sp>
    </p:spTree>
    <p:extLst>
      <p:ext uri="{BB962C8B-B14F-4D97-AF65-F5344CB8AC3E}">
        <p14:creationId xmlns:p14="http://schemas.microsoft.com/office/powerpoint/2010/main" val="200813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about CPS?</a:t>
            </a:r>
          </a:p>
          <a:p>
            <a:endParaRPr lang="en-US" dirty="0"/>
          </a:p>
          <a:p>
            <a:r>
              <a:rPr lang="en-US" dirty="0"/>
              <a:t>What are some of the places you could use Hope?</a:t>
            </a:r>
          </a:p>
          <a:p>
            <a:endParaRPr lang="en-US" dirty="0"/>
          </a:p>
          <a:p>
            <a:r>
              <a:rPr lang="en-US" dirty="0"/>
              <a:t>Let’s begin by looking at just some of the simultaneous relationships you must maintain to do your jobs effectively.</a:t>
            </a:r>
          </a:p>
        </p:txBody>
      </p:sp>
      <p:sp>
        <p:nvSpPr>
          <p:cNvPr id="4" name="Slide Number Placeholder 3"/>
          <p:cNvSpPr>
            <a:spLocks noGrp="1"/>
          </p:cNvSpPr>
          <p:nvPr>
            <p:ph type="sldNum" sz="quarter" idx="5"/>
          </p:nvPr>
        </p:nvSpPr>
        <p:spPr/>
        <p:txBody>
          <a:bodyPr/>
          <a:lstStyle/>
          <a:p>
            <a:fld id="{22D57665-5C4C-4B28-B719-6E6814A3A287}" type="slidenum">
              <a:rPr lang="en-US" smtClean="0"/>
              <a:t>27</a:t>
            </a:fld>
            <a:endParaRPr lang="en-US"/>
          </a:p>
        </p:txBody>
      </p:sp>
    </p:spTree>
    <p:extLst>
      <p:ext uri="{BB962C8B-B14F-4D97-AF65-F5344CB8AC3E}">
        <p14:creationId xmlns:p14="http://schemas.microsoft.com/office/powerpoint/2010/main" val="248060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in this field, you must maintain multiple relationships … and trying to balance those are next to impossible.</a:t>
            </a:r>
          </a:p>
          <a:p>
            <a:endParaRPr lang="en-US" dirty="0"/>
          </a:p>
          <a:p>
            <a:r>
              <a:rPr lang="en-US" dirty="0"/>
              <a:t>And while this certainly isn’t an exhaustive list … it doesn’t mean that your jobs aren’t completely exhausting.  The number of plates you have to keep in the air at one time to work with some of the State’s most vulnerable is untenable to most … AND yet you do it.</a:t>
            </a:r>
          </a:p>
        </p:txBody>
      </p:sp>
      <p:sp>
        <p:nvSpPr>
          <p:cNvPr id="4" name="Slide Number Placeholder 3"/>
          <p:cNvSpPr>
            <a:spLocks noGrp="1"/>
          </p:cNvSpPr>
          <p:nvPr>
            <p:ph type="sldNum" sz="quarter" idx="5"/>
          </p:nvPr>
        </p:nvSpPr>
        <p:spPr/>
        <p:txBody>
          <a:bodyPr/>
          <a:lstStyle/>
          <a:p>
            <a:fld id="{22D57665-5C4C-4B28-B719-6E6814A3A287}" type="slidenum">
              <a:rPr lang="en-US" smtClean="0"/>
              <a:t>28</a:t>
            </a:fld>
            <a:endParaRPr lang="en-US"/>
          </a:p>
        </p:txBody>
      </p:sp>
    </p:spTree>
    <p:extLst>
      <p:ext uri="{BB962C8B-B14F-4D97-AF65-F5344CB8AC3E}">
        <p14:creationId xmlns:p14="http://schemas.microsoft.com/office/powerpoint/2010/main" val="1201906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I can tell you is this … </a:t>
            </a:r>
          </a:p>
          <a:p>
            <a:endParaRPr lang="en-US" dirty="0"/>
          </a:p>
          <a:p>
            <a:r>
              <a:rPr lang="en-US" dirty="0"/>
              <a:t>Each of these relationships are affected by the Hope Framework.</a:t>
            </a:r>
          </a:p>
        </p:txBody>
      </p:sp>
      <p:sp>
        <p:nvSpPr>
          <p:cNvPr id="4" name="Slide Number Placeholder 3"/>
          <p:cNvSpPr>
            <a:spLocks noGrp="1"/>
          </p:cNvSpPr>
          <p:nvPr>
            <p:ph type="sldNum" sz="quarter" idx="5"/>
          </p:nvPr>
        </p:nvSpPr>
        <p:spPr/>
        <p:txBody>
          <a:bodyPr/>
          <a:lstStyle/>
          <a:p>
            <a:fld id="{22D57665-5C4C-4B28-B719-6E6814A3A287}" type="slidenum">
              <a:rPr lang="en-US" smtClean="0"/>
              <a:t>29</a:t>
            </a:fld>
            <a:endParaRPr lang="en-US"/>
          </a:p>
        </p:txBody>
      </p:sp>
    </p:spTree>
    <p:extLst>
      <p:ext uri="{BB962C8B-B14F-4D97-AF65-F5344CB8AC3E}">
        <p14:creationId xmlns:p14="http://schemas.microsoft.com/office/powerpoint/2010/main" val="325447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Good Morning!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Today we’re going to be talking about HOPE.  Specifically, we are going to talk about Utilizing HOPE with Substance Use, what that means, and go through some examples.  We are also going to take time and go through a couple of scenarios where we can use HOPE to move the client towards their goal, and in turn move you towards your goals.</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D57665-5C4C-4B28-B719-6E6814A3A287}" type="slidenum">
              <a:rPr lang="en-US" smtClean="0"/>
              <a:t>3</a:t>
            </a:fld>
            <a:endParaRPr lang="en-US"/>
          </a:p>
        </p:txBody>
      </p:sp>
    </p:spTree>
    <p:extLst>
      <p:ext uri="{BB962C8B-B14F-4D97-AF65-F5344CB8AC3E}">
        <p14:creationId xmlns:p14="http://schemas.microsoft.com/office/powerpoint/2010/main" val="2893147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with children, research shows by setting appropriate goals, facilitating pathways, and awarding agency, we can help children build grit, self-esteem, and resiliency.  Short term goals become long term achievements.</a:t>
            </a:r>
          </a:p>
        </p:txBody>
      </p:sp>
      <p:sp>
        <p:nvSpPr>
          <p:cNvPr id="4" name="Slide Number Placeholder 3"/>
          <p:cNvSpPr>
            <a:spLocks noGrp="1"/>
          </p:cNvSpPr>
          <p:nvPr>
            <p:ph type="sldNum" sz="quarter" idx="5"/>
          </p:nvPr>
        </p:nvSpPr>
        <p:spPr/>
        <p:txBody>
          <a:bodyPr/>
          <a:lstStyle/>
          <a:p>
            <a:fld id="{22D57665-5C4C-4B28-B719-6E6814A3A287}" type="slidenum">
              <a:rPr lang="en-US" smtClean="0"/>
              <a:t>30</a:t>
            </a:fld>
            <a:endParaRPr lang="en-US"/>
          </a:p>
        </p:txBody>
      </p:sp>
    </p:spTree>
    <p:extLst>
      <p:ext uri="{BB962C8B-B14F-4D97-AF65-F5344CB8AC3E}">
        <p14:creationId xmlns:p14="http://schemas.microsoft.com/office/powerpoint/2010/main" val="2314414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households, using the Hope Framework, we can build rapport, locate barriers, and teach pathways thinking to go around obstacles.  These types of interactions empowers family units to continue to achieve long after cases have been closed.</a:t>
            </a:r>
          </a:p>
        </p:txBody>
      </p:sp>
      <p:sp>
        <p:nvSpPr>
          <p:cNvPr id="4" name="Slide Number Placeholder 3"/>
          <p:cNvSpPr>
            <a:spLocks noGrp="1"/>
          </p:cNvSpPr>
          <p:nvPr>
            <p:ph type="sldNum" sz="quarter" idx="5"/>
          </p:nvPr>
        </p:nvSpPr>
        <p:spPr/>
        <p:txBody>
          <a:bodyPr/>
          <a:lstStyle/>
          <a:p>
            <a:fld id="{22D57665-5C4C-4B28-B719-6E6814A3A287}" type="slidenum">
              <a:rPr lang="en-US" smtClean="0"/>
              <a:t>31</a:t>
            </a:fld>
            <a:endParaRPr lang="en-US"/>
          </a:p>
        </p:txBody>
      </p:sp>
    </p:spTree>
    <p:extLst>
      <p:ext uri="{BB962C8B-B14F-4D97-AF65-F5344CB8AC3E}">
        <p14:creationId xmlns:p14="http://schemas.microsoft.com/office/powerpoint/2010/main" val="2935481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Framework even affects the interactions within the courtroom.  Progress monitoring becomes less dispensational, and more achievement orientated.  Through the framework process, family units are better equipped to address household challenges, and the reports are significant </a:t>
            </a:r>
            <a:r>
              <a:rPr lang="en-US"/>
              <a:t>and measurable.</a:t>
            </a:r>
            <a:endParaRPr lang="en-US" dirty="0"/>
          </a:p>
        </p:txBody>
      </p:sp>
      <p:sp>
        <p:nvSpPr>
          <p:cNvPr id="4" name="Slide Number Placeholder 3"/>
          <p:cNvSpPr>
            <a:spLocks noGrp="1"/>
          </p:cNvSpPr>
          <p:nvPr>
            <p:ph type="sldNum" sz="quarter" idx="5"/>
          </p:nvPr>
        </p:nvSpPr>
        <p:spPr/>
        <p:txBody>
          <a:bodyPr/>
          <a:lstStyle/>
          <a:p>
            <a:fld id="{22D57665-5C4C-4B28-B719-6E6814A3A287}" type="slidenum">
              <a:rPr lang="en-US" smtClean="0"/>
              <a:t>32</a:t>
            </a:fld>
            <a:endParaRPr lang="en-US"/>
          </a:p>
        </p:txBody>
      </p:sp>
    </p:spTree>
    <p:extLst>
      <p:ext uri="{BB962C8B-B14F-4D97-AF65-F5344CB8AC3E}">
        <p14:creationId xmlns:p14="http://schemas.microsoft.com/office/powerpoint/2010/main" val="2149648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relationships between other agencies, there are real affects of using the Hope Framework within the counseling relationship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877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most convincing studies looks at kids in high risk environments … </a:t>
            </a:r>
          </a:p>
          <a:p>
            <a:pPr marL="0" marR="0">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Hope was demonstrated to be a mitigating factor not just after first use, but a decrease in likelihood of first use!  </a:t>
            </a:r>
          </a:p>
          <a:p>
            <a:pPr marL="0" marR="0">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Certainly a goal of every prevention provider.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465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Hope is the supporting factor of the goals we are already attempting to achieve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Increasing Well-being, tightening support systems, and providing for longer periods of abstinence.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AND THIS IS JUST BY INSTITUTING A HOPE FRAMEWORK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941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Studies are all pointing to the same 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The inclusion of hope in clinical practice shows considerable promise.</a:t>
            </a:r>
          </a:p>
          <a:p>
            <a:pPr marL="171450" indent="-1714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ope has been found to be related to readiness to change and healthy coping skills.</a:t>
            </a:r>
          </a:p>
          <a:p>
            <a:pPr marL="171450" indent="-1714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In kids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high risk for engaging in substance use, higher hopefulness appears to be associated with greater likelihood of never using marijuana.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Individual, group, and family therapy interventions that incorporate hope theory have been found to reduce symptomology and mediate recovery from various psychological and psychosocial conditions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856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WORKS!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876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E4E6EB"/>
                </a:solidFill>
                <a:effectLst/>
                <a:latin typeface="Segoe UI Historic" panose="020B0502040204020203" pitchFamily="34" charset="0"/>
                <a:ea typeface="Times New Roman" panose="02020603050405020304" pitchFamily="18" charset="0"/>
                <a:cs typeface="Times New Roman" panose="02020603050405020304" pitchFamily="18" charset="0"/>
              </a:rPr>
              <a:t>But where there's hope, there is life. It fills us with fresh courage and makes us strong again."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a:solidFill>
                <a:srgbClr val="E4E6EB"/>
              </a:solidFill>
              <a:effectLst/>
              <a:latin typeface="Segoe UI Historic"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E4E6EB"/>
                </a:solidFill>
                <a:effectLst/>
                <a:latin typeface="Segoe UI Historic" panose="020B0502040204020203" pitchFamily="34" charset="0"/>
                <a:ea typeface="Times New Roman" panose="02020603050405020304" pitchFamily="18" charset="0"/>
                <a:cs typeface="Times New Roman" panose="02020603050405020304" pitchFamily="18" charset="0"/>
              </a:rPr>
              <a:t>Anne's </a:t>
            </a:r>
            <a:r>
              <a:rPr lang="en-US" sz="1800" dirty="0">
                <a:solidFill>
                  <a:srgbClr val="E4E6EB"/>
                </a:solidFill>
                <a:effectLst/>
                <a:latin typeface="Segoe UI Historic" panose="020B0502040204020203" pitchFamily="34" charset="0"/>
                <a:ea typeface="Times New Roman" panose="02020603050405020304" pitchFamily="18" charset="0"/>
                <a:cs typeface="Times New Roman" panose="02020603050405020304" pitchFamily="18" charset="0"/>
              </a:rPr>
              <a:t>entry, June 6, 1944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D57665-5C4C-4B28-B719-6E6814A3A287}" type="slidenum">
              <a:rPr lang="en-US" smtClean="0"/>
              <a:t>38</a:t>
            </a:fld>
            <a:endParaRPr lang="en-US"/>
          </a:p>
        </p:txBody>
      </p:sp>
    </p:spTree>
    <p:extLst>
      <p:ext uri="{BB962C8B-B14F-4D97-AF65-F5344CB8AC3E}">
        <p14:creationId xmlns:p14="http://schemas.microsoft.com/office/powerpoint/2010/main" val="1184853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58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20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started!</a:t>
            </a:r>
          </a:p>
          <a:p>
            <a:endParaRPr lang="en-US" dirty="0"/>
          </a:p>
          <a:p>
            <a:r>
              <a:rPr lang="en-US" dirty="0"/>
              <a:t>If you are jotting down notes, I want you to write and underline this very simple point, “HOPE is a mitigating factor against adversity.”  We will come back to this point time and time again this morning.</a:t>
            </a:r>
          </a:p>
          <a:p>
            <a:endParaRPr lang="en-US" dirty="0"/>
          </a:p>
          <a:p>
            <a:r>
              <a:rPr lang="en-US" dirty="0"/>
              <a:t>So, what is Hope?  This has been at the center of arguments for a very long time.  But towards the late 60’s there was a general idea of something driving some people… Was it motivation? No…. Was it Optimism? Nope.  It was more than that … and it seemed more concrete </a:t>
            </a:r>
            <a:r>
              <a:rPr lang="en-US"/>
              <a:t>than</a:t>
            </a:r>
            <a:r>
              <a:rPr lang="en-US" dirty="0"/>
              <a:t> just goosebumps.</a:t>
            </a:r>
            <a:endParaRPr lang="en-US" dirty="0">
              <a:cs typeface="Calibri"/>
            </a:endParaRPr>
          </a:p>
          <a:p>
            <a:endParaRPr lang="en-US" dirty="0"/>
          </a:p>
          <a:p>
            <a:r>
              <a:rPr lang="en-US" dirty="0"/>
              <a:t>Truth is Hope is more than a Wish … which is better than me, because that’s exactly what I thought it was.  Something you wished on somebody when they got sick, “I HOPE they get well.”</a:t>
            </a:r>
          </a:p>
          <a:p>
            <a:endParaRPr lang="en-US" dirty="0"/>
          </a:p>
          <a:p>
            <a:r>
              <a:rPr lang="en-US" dirty="0"/>
              <a:t>And it’s More than a Feeling... It’s not something you feel inside, feeling hopeful.</a:t>
            </a:r>
          </a:p>
          <a:p>
            <a:endParaRPr lang="en-US" dirty="0"/>
          </a:p>
          <a:p>
            <a:r>
              <a:rPr lang="en-US" dirty="0"/>
              <a:t>And it’s better than well-wishes for someone.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57665-5C4C-4B28-B719-6E6814A3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09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Snyder from the University of Kansas published in 1991 his definition of Hope.</a:t>
            </a:r>
          </a:p>
          <a:p>
            <a:endParaRPr lang="en-US" dirty="0"/>
          </a:p>
          <a:p>
            <a:r>
              <a:rPr lang="en-US" dirty="0"/>
              <a:t>In that landmark paper called Rainbows in the Mind, he defined what today we know as Hope Theory, “the perceived capability to drive pathways to desired goals, and motivate oneself via agency thinking to use those pathways.”</a:t>
            </a:r>
          </a:p>
          <a:p>
            <a:endParaRPr lang="en-US" dirty="0"/>
          </a:p>
          <a:p>
            <a:r>
              <a:rPr lang="en-US" dirty="0"/>
              <a:t>He said, it’s not about feelings; it’s not about wishing.  Hope is something you do!  It’s cognitive.  It’s teachable.  It can be broken down into steps and addressed with precision and detail.</a:t>
            </a:r>
          </a:p>
        </p:txBody>
      </p:sp>
      <p:sp>
        <p:nvSpPr>
          <p:cNvPr id="4" name="Slide Number Placeholder 3"/>
          <p:cNvSpPr>
            <a:spLocks noGrp="1"/>
          </p:cNvSpPr>
          <p:nvPr>
            <p:ph type="sldNum" sz="quarter" idx="5"/>
          </p:nvPr>
        </p:nvSpPr>
        <p:spPr/>
        <p:txBody>
          <a:bodyPr/>
          <a:lstStyle/>
          <a:p>
            <a:fld id="{22D57665-5C4C-4B28-B719-6E6814A3A287}" type="slidenum">
              <a:rPr lang="en-US" smtClean="0"/>
              <a:t>6</a:t>
            </a:fld>
            <a:endParaRPr lang="en-US"/>
          </a:p>
        </p:txBody>
      </p:sp>
    </p:spTree>
    <p:extLst>
      <p:ext uri="{BB962C8B-B14F-4D97-AF65-F5344CB8AC3E}">
        <p14:creationId xmlns:p14="http://schemas.microsoft.com/office/powerpoint/2010/main" val="40208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Chan Hellman of the University of Oklahoma converts </a:t>
            </a:r>
            <a:r>
              <a:rPr lang="en-US" dirty="0" err="1"/>
              <a:t>Synder’s</a:t>
            </a:r>
            <a:r>
              <a:rPr lang="en-US" dirty="0"/>
              <a:t> definition into something that is easy to understand.</a:t>
            </a:r>
          </a:p>
          <a:p>
            <a:endParaRPr lang="en-US" dirty="0"/>
          </a:p>
          <a:p>
            <a:r>
              <a:rPr lang="en-US" dirty="0"/>
              <a:t>“Hope is the belief that your future will be better than today, and you have the power to make it so.”</a:t>
            </a:r>
          </a:p>
          <a:p>
            <a:endParaRPr lang="en-US" dirty="0"/>
          </a:p>
          <a:p>
            <a:r>
              <a:rPr lang="en-US" dirty="0"/>
              <a:t>And just like </a:t>
            </a:r>
            <a:r>
              <a:rPr lang="en-US" dirty="0" err="1"/>
              <a:t>Synder</a:t>
            </a:r>
            <a:r>
              <a:rPr lang="en-US" dirty="0"/>
              <a:t>, he breaks Hope down to three parts.</a:t>
            </a:r>
          </a:p>
        </p:txBody>
      </p:sp>
      <p:sp>
        <p:nvSpPr>
          <p:cNvPr id="4" name="Slide Number Placeholder 3"/>
          <p:cNvSpPr>
            <a:spLocks noGrp="1"/>
          </p:cNvSpPr>
          <p:nvPr>
            <p:ph type="sldNum" sz="quarter" idx="5"/>
          </p:nvPr>
        </p:nvSpPr>
        <p:spPr/>
        <p:txBody>
          <a:bodyPr/>
          <a:lstStyle/>
          <a:p>
            <a:fld id="{22D57665-5C4C-4B28-B719-6E6814A3A287}" type="slidenum">
              <a:rPr lang="en-US" smtClean="0"/>
              <a:t>7</a:t>
            </a:fld>
            <a:endParaRPr lang="en-US"/>
          </a:p>
        </p:txBody>
      </p:sp>
    </p:spTree>
    <p:extLst>
      <p:ext uri="{BB962C8B-B14F-4D97-AF65-F5344CB8AC3E}">
        <p14:creationId xmlns:p14="http://schemas.microsoft.com/office/powerpoint/2010/main" val="61650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is:</a:t>
            </a:r>
          </a:p>
          <a:p>
            <a:endParaRPr lang="en-US" dirty="0"/>
          </a:p>
          <a:p>
            <a:r>
              <a:rPr lang="en-US" dirty="0"/>
              <a:t>Setting Goals</a:t>
            </a:r>
          </a:p>
          <a:p>
            <a:r>
              <a:rPr lang="en-US" dirty="0"/>
              <a:t>Identifying Pathways</a:t>
            </a:r>
          </a:p>
          <a:p>
            <a:r>
              <a:rPr lang="en-US" dirty="0"/>
              <a:t>and possessing Agency</a:t>
            </a:r>
          </a:p>
          <a:p>
            <a:endParaRPr lang="en-US" dirty="0"/>
          </a:p>
          <a:p>
            <a:r>
              <a:rPr lang="en-US" dirty="0"/>
              <a:t>It is these three simple (but not necessarily easy) steps!</a:t>
            </a:r>
          </a:p>
        </p:txBody>
      </p:sp>
      <p:sp>
        <p:nvSpPr>
          <p:cNvPr id="4" name="Slide Number Placeholder 3"/>
          <p:cNvSpPr>
            <a:spLocks noGrp="1"/>
          </p:cNvSpPr>
          <p:nvPr>
            <p:ph type="sldNum" sz="quarter" idx="5"/>
          </p:nvPr>
        </p:nvSpPr>
        <p:spPr/>
        <p:txBody>
          <a:bodyPr/>
          <a:lstStyle/>
          <a:p>
            <a:fld id="{22D57665-5C4C-4B28-B719-6E6814A3A287}" type="slidenum">
              <a:rPr lang="en-US" smtClean="0"/>
              <a:t>8</a:t>
            </a:fld>
            <a:endParaRPr lang="en-US"/>
          </a:p>
        </p:txBody>
      </p:sp>
    </p:spTree>
    <p:extLst>
      <p:ext uri="{BB962C8B-B14F-4D97-AF65-F5344CB8AC3E}">
        <p14:creationId xmlns:p14="http://schemas.microsoft.com/office/powerpoint/2010/main" val="17624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isn’t this just a form of Optimism…</a:t>
            </a:r>
          </a:p>
          <a:p>
            <a:endParaRPr lang="en-US" dirty="0"/>
          </a:p>
          <a:p>
            <a:r>
              <a:rPr lang="en-US" dirty="0"/>
              <a:t>And the answer is NO!  Optimism is just a belief of wish that something’s going to happen.</a:t>
            </a:r>
          </a:p>
          <a:p>
            <a:endParaRPr lang="en-US" dirty="0"/>
          </a:p>
          <a:p>
            <a:r>
              <a:rPr lang="en-US" dirty="0"/>
              <a:t>BUT for HOPE, there is cognitive investment.</a:t>
            </a:r>
          </a:p>
          <a:p>
            <a:endParaRPr lang="en-US" dirty="0"/>
          </a:p>
          <a:p>
            <a:r>
              <a:rPr lang="en-US" dirty="0"/>
              <a:t>Dr. </a:t>
            </a:r>
            <a:r>
              <a:rPr lang="en-US" dirty="0" err="1"/>
              <a:t>Ciarrochi</a:t>
            </a:r>
            <a:r>
              <a:rPr lang="en-US" dirty="0"/>
              <a:t> in his research on well-being delineates Hope by noting what </a:t>
            </a:r>
            <a:r>
              <a:rPr lang="en-US" dirty="0" err="1"/>
              <a:t>Synder</a:t>
            </a:r>
            <a:r>
              <a:rPr lang="en-US" dirty="0"/>
              <a:t> had already discovered that Hope is dependent on generating and implementing plans to achieve one’s goals.</a:t>
            </a:r>
          </a:p>
          <a:p>
            <a:endParaRPr lang="en-US" dirty="0"/>
          </a:p>
          <a:p>
            <a:endParaRPr lang="en-US" dirty="0"/>
          </a:p>
        </p:txBody>
      </p:sp>
      <p:sp>
        <p:nvSpPr>
          <p:cNvPr id="4" name="Slide Number Placeholder 3"/>
          <p:cNvSpPr>
            <a:spLocks noGrp="1"/>
          </p:cNvSpPr>
          <p:nvPr>
            <p:ph type="sldNum" sz="quarter" idx="5"/>
          </p:nvPr>
        </p:nvSpPr>
        <p:spPr/>
        <p:txBody>
          <a:bodyPr/>
          <a:lstStyle/>
          <a:p>
            <a:fld id="{22D57665-5C4C-4B28-B719-6E6814A3A287}" type="slidenum">
              <a:rPr lang="en-US" smtClean="0"/>
              <a:t>9</a:t>
            </a:fld>
            <a:endParaRPr lang="en-US"/>
          </a:p>
        </p:txBody>
      </p:sp>
    </p:spTree>
    <p:extLst>
      <p:ext uri="{BB962C8B-B14F-4D97-AF65-F5344CB8AC3E}">
        <p14:creationId xmlns:p14="http://schemas.microsoft.com/office/powerpoint/2010/main" val="387239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21BC-1857-4F9C-BC81-30F551F8D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67C8C-F0F6-41A4-8DEC-011F329B0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E13B6D-6A9A-4088-BEB0-1185F196CE88}"/>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5" name="Footer Placeholder 4">
            <a:extLst>
              <a:ext uri="{FF2B5EF4-FFF2-40B4-BE49-F238E27FC236}">
                <a16:creationId xmlns:a16="http://schemas.microsoft.com/office/drawing/2014/main" id="{B86529C4-A3D6-4C98-860B-4466A444C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DCCC6-54DF-4C03-B267-EFF0BF2A1A0C}"/>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4810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9077-DB37-403C-88AA-61442BBFA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50CFB0-539D-4707-8D48-8833DD93E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83F6B-78D1-4A9E-AD77-E4EC934EEBAD}"/>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5" name="Footer Placeholder 4">
            <a:extLst>
              <a:ext uri="{FF2B5EF4-FFF2-40B4-BE49-F238E27FC236}">
                <a16:creationId xmlns:a16="http://schemas.microsoft.com/office/drawing/2014/main" id="{9D7AE01F-F638-49FF-89F9-23AA01354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87134-BD66-4C15-A242-458A5018EF91}"/>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123609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89C20-9218-4F3F-A31C-607EDC18A7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EDBA7C-8087-481B-824F-1C24F9045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B90BD-CB29-45C7-9397-6A9656456164}"/>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5" name="Footer Placeholder 4">
            <a:extLst>
              <a:ext uri="{FF2B5EF4-FFF2-40B4-BE49-F238E27FC236}">
                <a16:creationId xmlns:a16="http://schemas.microsoft.com/office/drawing/2014/main" id="{AB7112CA-FFED-4610-9451-287ED913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7B400-EA37-41F1-9BCD-DE96A234FAB1}"/>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91485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D81-4CED-4C40-8E6F-556993D68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423BB-6A09-4DDA-A3B2-9F19DA15A0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C15B0-C5C1-48DD-9722-0F3FD1FBF450}"/>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5" name="Footer Placeholder 4">
            <a:extLst>
              <a:ext uri="{FF2B5EF4-FFF2-40B4-BE49-F238E27FC236}">
                <a16:creationId xmlns:a16="http://schemas.microsoft.com/office/drawing/2014/main" id="{8DFA66A4-A25B-41DC-83B7-119A8AE28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3AF2C-F04A-4741-9585-76F10E4FC777}"/>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142205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7F5D-41CC-4FC8-B0A5-F2EC9B70E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60E2BB-20E1-4871-92C9-1617D44A8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5DF48-264B-433A-A6A0-792239A6C485}"/>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5" name="Footer Placeholder 4">
            <a:extLst>
              <a:ext uri="{FF2B5EF4-FFF2-40B4-BE49-F238E27FC236}">
                <a16:creationId xmlns:a16="http://schemas.microsoft.com/office/drawing/2014/main" id="{FFBC6C9D-B65B-4B48-A929-4F2BF5AF9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764ED-1346-48F7-BA79-492B13A3DF11}"/>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42526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646C-FAB6-46CA-B9D9-95C6CD437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48D04-DA05-442D-A815-41FD35971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6DA03-3341-4F7C-A468-42029894A5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81BB04-CA6B-4295-BCC5-06EAF509947A}"/>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6" name="Footer Placeholder 5">
            <a:extLst>
              <a:ext uri="{FF2B5EF4-FFF2-40B4-BE49-F238E27FC236}">
                <a16:creationId xmlns:a16="http://schemas.microsoft.com/office/drawing/2014/main" id="{5A155ADC-16A9-43C5-99AB-042D5E614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2A6B8-1C45-457E-A254-49F95CC01DEA}"/>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120400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AB39-FC05-4288-A7E4-3176FEB59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9FCBA5-FE1D-4AE2-BC49-6FA2882CC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6F673-D822-4280-8382-4943A0454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86825-3F2B-4F57-8D58-E6571CFC9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49417-D160-4650-9D54-CF878C12D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F6524-D892-409D-849B-6428FACF1310}"/>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8" name="Footer Placeholder 7">
            <a:extLst>
              <a:ext uri="{FF2B5EF4-FFF2-40B4-BE49-F238E27FC236}">
                <a16:creationId xmlns:a16="http://schemas.microsoft.com/office/drawing/2014/main" id="{1F2F3591-3FC0-426E-A030-329F89160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82F911-D66A-4B6F-AC0F-0CDA2823905B}"/>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1876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4A4C-36FC-40AD-A4BF-FFA4CD24F7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F5FBA6-6BC0-46FF-A22E-725BB7A40698}"/>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4" name="Footer Placeholder 3">
            <a:extLst>
              <a:ext uri="{FF2B5EF4-FFF2-40B4-BE49-F238E27FC236}">
                <a16:creationId xmlns:a16="http://schemas.microsoft.com/office/drawing/2014/main" id="{909067D8-527F-4E6F-9EED-63416CBEC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AE2C8-B19E-4E51-9585-6298EC325FDC}"/>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14058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CE99D-EFEB-4BF4-88C6-57DB2581F074}"/>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3" name="Footer Placeholder 2">
            <a:extLst>
              <a:ext uri="{FF2B5EF4-FFF2-40B4-BE49-F238E27FC236}">
                <a16:creationId xmlns:a16="http://schemas.microsoft.com/office/drawing/2014/main" id="{D5A91E6C-2DEB-4BB6-ADB2-BE2B45902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919B31-918F-476C-B526-25DD5FC403A7}"/>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215755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0941-A821-43BE-88E0-E68B5007D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06DDBB-E05E-47F9-B003-3724D24B5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A684C-9AA4-4457-8C5B-7CD39C7B3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EDF0C-3E28-402A-8581-507EC6FBEBD7}"/>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6" name="Footer Placeholder 5">
            <a:extLst>
              <a:ext uri="{FF2B5EF4-FFF2-40B4-BE49-F238E27FC236}">
                <a16:creationId xmlns:a16="http://schemas.microsoft.com/office/drawing/2014/main" id="{46C20408-F728-49DF-A60A-FD0988D9F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4C50A-AA0C-4F85-9811-A26D10FFEC02}"/>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328057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0D9A-563A-458F-AD7A-CC5044648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703DD0-6812-487C-BB15-3570EB26E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76B964-8F52-4A83-9444-C96D40504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25D72-F723-44A0-B707-F56EC452D489}"/>
              </a:ext>
            </a:extLst>
          </p:cNvPr>
          <p:cNvSpPr>
            <a:spLocks noGrp="1"/>
          </p:cNvSpPr>
          <p:nvPr>
            <p:ph type="dt" sz="half" idx="10"/>
          </p:nvPr>
        </p:nvSpPr>
        <p:spPr/>
        <p:txBody>
          <a:bodyPr/>
          <a:lstStyle/>
          <a:p>
            <a:fld id="{44CC0D6B-5988-41A0-AE2E-449672B6832F}" type="datetimeFigureOut">
              <a:rPr lang="en-US" smtClean="0"/>
              <a:t>4/22/2025</a:t>
            </a:fld>
            <a:endParaRPr lang="en-US"/>
          </a:p>
        </p:txBody>
      </p:sp>
      <p:sp>
        <p:nvSpPr>
          <p:cNvPr id="6" name="Footer Placeholder 5">
            <a:extLst>
              <a:ext uri="{FF2B5EF4-FFF2-40B4-BE49-F238E27FC236}">
                <a16:creationId xmlns:a16="http://schemas.microsoft.com/office/drawing/2014/main" id="{42BE8B1C-CA49-4FEB-BB98-FB3D95586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97EC1-B1D5-46DB-B3F1-5F2D3C6F6A05}"/>
              </a:ext>
            </a:extLst>
          </p:cNvPr>
          <p:cNvSpPr>
            <a:spLocks noGrp="1"/>
          </p:cNvSpPr>
          <p:nvPr>
            <p:ph type="sldNum" sz="quarter" idx="12"/>
          </p:nvPr>
        </p:nvSpPr>
        <p:spPr/>
        <p:txBody>
          <a:bodyPr/>
          <a:lstStyle/>
          <a:p>
            <a:fld id="{97607EB3-0222-4BC9-A1D4-9D43E9F98342}" type="slidenum">
              <a:rPr lang="en-US" smtClean="0"/>
              <a:t>‹#›</a:t>
            </a:fld>
            <a:endParaRPr lang="en-US"/>
          </a:p>
        </p:txBody>
      </p:sp>
    </p:spTree>
    <p:extLst>
      <p:ext uri="{BB962C8B-B14F-4D97-AF65-F5344CB8AC3E}">
        <p14:creationId xmlns:p14="http://schemas.microsoft.com/office/powerpoint/2010/main" val="15946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062E5-36AB-4784-9B14-9B2922311B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8EC2B-6669-4C8E-A659-905678E27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AD53C-DF2D-4BBE-949E-FEA869C86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C0D6B-5988-41A0-AE2E-449672B6832F}" type="datetimeFigureOut">
              <a:rPr lang="en-US" smtClean="0"/>
              <a:t>4/22/2025</a:t>
            </a:fld>
            <a:endParaRPr lang="en-US"/>
          </a:p>
        </p:txBody>
      </p:sp>
      <p:sp>
        <p:nvSpPr>
          <p:cNvPr id="5" name="Footer Placeholder 4">
            <a:extLst>
              <a:ext uri="{FF2B5EF4-FFF2-40B4-BE49-F238E27FC236}">
                <a16:creationId xmlns:a16="http://schemas.microsoft.com/office/drawing/2014/main" id="{025CD73E-B484-4F90-A820-059D9556A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D1ACE3-18CF-4C8F-8C1C-B9DB5018A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7EB3-0222-4BC9-A1D4-9D43E9F98342}" type="slidenum">
              <a:rPr lang="en-US" smtClean="0"/>
              <a:t>‹#›</a:t>
            </a:fld>
            <a:endParaRPr lang="en-US"/>
          </a:p>
        </p:txBody>
      </p:sp>
    </p:spTree>
    <p:extLst>
      <p:ext uri="{BB962C8B-B14F-4D97-AF65-F5344CB8AC3E}">
        <p14:creationId xmlns:p14="http://schemas.microsoft.com/office/powerpoint/2010/main" val="1372984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black puzzle piece with white letters&#10;&#10;Description automatically generated">
            <a:extLst>
              <a:ext uri="{FF2B5EF4-FFF2-40B4-BE49-F238E27FC236}">
                <a16:creationId xmlns:a16="http://schemas.microsoft.com/office/drawing/2014/main" id="{527405A3-ABE3-A080-0C9C-0A1AD2EF7E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7" y="2038602"/>
            <a:ext cx="10905066" cy="2780796"/>
          </a:xfrm>
          <a:prstGeom prst="rect">
            <a:avLst/>
          </a:prstGeom>
        </p:spPr>
      </p:pic>
      <p:sp>
        <p:nvSpPr>
          <p:cNvPr id="2" name="TextBox 1">
            <a:extLst>
              <a:ext uri="{FF2B5EF4-FFF2-40B4-BE49-F238E27FC236}">
                <a16:creationId xmlns:a16="http://schemas.microsoft.com/office/drawing/2014/main" id="{783FDCA8-FE6A-5D8F-AA06-895946B9F733}"/>
              </a:ext>
            </a:extLst>
          </p:cNvPr>
          <p:cNvSpPr txBox="1"/>
          <p:nvPr/>
        </p:nvSpPr>
        <p:spPr>
          <a:xfrm>
            <a:off x="2692400" y="4724400"/>
            <a:ext cx="6616700" cy="1015663"/>
          </a:xfrm>
          <a:prstGeom prst="rect">
            <a:avLst/>
          </a:prstGeom>
          <a:noFill/>
        </p:spPr>
        <p:txBody>
          <a:bodyPr wrap="square" rtlCol="0">
            <a:spAutoFit/>
          </a:bodyPr>
          <a:lstStyle/>
          <a:p>
            <a:pPr algn="ctr"/>
            <a:r>
              <a:rPr lang="en-US" sz="6000" b="1" i="1" spc="600" dirty="0">
                <a:solidFill>
                  <a:srgbClr val="FF0000"/>
                </a:solidFill>
                <a:latin typeface="Aharoni" panose="02010803020104030203" pitchFamily="2" charset="-79"/>
                <a:ea typeface="ADLaM Display" panose="02010000000000000000" pitchFamily="2" charset="0"/>
                <a:cs typeface="Aharoni" panose="02010803020104030203" pitchFamily="2" charset="-79"/>
              </a:rPr>
              <a:t>MsAAP.net</a:t>
            </a:r>
          </a:p>
        </p:txBody>
      </p:sp>
    </p:spTree>
    <p:extLst>
      <p:ext uri="{BB962C8B-B14F-4D97-AF65-F5344CB8AC3E}">
        <p14:creationId xmlns:p14="http://schemas.microsoft.com/office/powerpoint/2010/main" val="150463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7">
            <a:extLst>
              <a:ext uri="{FF2B5EF4-FFF2-40B4-BE49-F238E27FC236}">
                <a16:creationId xmlns:a16="http://schemas.microsoft.com/office/drawing/2014/main" id="{C36F85D7-DBB1-4244-A130-DEE2044ACAE9}"/>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78A9BC86-3B4C-44BE-9E54-CAB106A3F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387667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78A9BC86-3B4C-44BE-9E54-CAB106A3F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DDBFC4B6-5FC4-43A9-BF25-459DCBA30A0A}"/>
              </a:ext>
            </a:extLst>
          </p:cNvPr>
          <p:cNvSpPr txBox="1"/>
          <p:nvPr/>
        </p:nvSpPr>
        <p:spPr>
          <a:xfrm>
            <a:off x="1743075" y="1657350"/>
            <a:ext cx="8629650" cy="3139321"/>
          </a:xfrm>
          <a:prstGeom prst="rect">
            <a:avLst/>
          </a:prstGeom>
          <a:noFill/>
        </p:spPr>
        <p:txBody>
          <a:bodyPr wrap="square" rtlCol="0">
            <a:spAutoFit/>
          </a:bodyPr>
          <a:lstStyle/>
          <a:p>
            <a:pPr algn="ctr"/>
            <a:r>
              <a:rPr lang="en-US" sz="6600" dirty="0"/>
              <a:t>Hope is one of the best predictors of a child and family’s ability to thrive.</a:t>
            </a:r>
          </a:p>
        </p:txBody>
      </p:sp>
    </p:spTree>
    <p:extLst>
      <p:ext uri="{BB962C8B-B14F-4D97-AF65-F5344CB8AC3E}">
        <p14:creationId xmlns:p14="http://schemas.microsoft.com/office/powerpoint/2010/main" val="258843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78A9BC86-3B4C-44BE-9E54-CAB106A3F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DDBFC4B6-5FC4-43A9-BF25-459DCBA30A0A}"/>
              </a:ext>
            </a:extLst>
          </p:cNvPr>
          <p:cNvSpPr txBox="1"/>
          <p:nvPr/>
        </p:nvSpPr>
        <p:spPr>
          <a:xfrm>
            <a:off x="1743075" y="1657350"/>
            <a:ext cx="862965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rPr>
              <a:t>HOPE and ACEs</a:t>
            </a:r>
          </a:p>
        </p:txBody>
      </p:sp>
    </p:spTree>
    <p:extLst>
      <p:ext uri="{BB962C8B-B14F-4D97-AF65-F5344CB8AC3E}">
        <p14:creationId xmlns:p14="http://schemas.microsoft.com/office/powerpoint/2010/main" val="272664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8">
            <a:extLst>
              <a:ext uri="{FF2B5EF4-FFF2-40B4-BE49-F238E27FC236}">
                <a16:creationId xmlns:a16="http://schemas.microsoft.com/office/drawing/2014/main" id="{D0AD9A02-C69E-4883-BA31-82231E3D8D78}"/>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3BB8C57D-7B07-4369-899F-3D5220D9A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333820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Graphical user interface, application&#10;&#10;Description automatically generated">
            <a:extLst>
              <a:ext uri="{FF2B5EF4-FFF2-40B4-BE49-F238E27FC236}">
                <a16:creationId xmlns:a16="http://schemas.microsoft.com/office/drawing/2014/main" id="{666AF02E-D151-4992-AECF-C1408DC1C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5" y="496376"/>
            <a:ext cx="10039551" cy="5596853"/>
          </a:xfrm>
          <a:prstGeom prst="rect">
            <a:avLst/>
          </a:prstGeom>
          <a:solidFill>
            <a:schemeClr val="tx1"/>
          </a:solidFill>
        </p:spPr>
      </p:pic>
      <p:pic>
        <p:nvPicPr>
          <p:cNvPr id="9" name="Picture 8" descr="Text&#10;&#10;Description automatically generated">
            <a:extLst>
              <a:ext uri="{FF2B5EF4-FFF2-40B4-BE49-F238E27FC236}">
                <a16:creationId xmlns:a16="http://schemas.microsoft.com/office/drawing/2014/main" id="{3BB8C57D-7B07-4369-899F-3D5220D9A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91820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66AF02E-D151-4992-AECF-C1408DC1C6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6867" y="496376"/>
            <a:ext cx="8496467" cy="5596853"/>
          </a:xfrm>
          <a:prstGeom prst="rect">
            <a:avLst/>
          </a:prstGeom>
          <a:solidFill>
            <a:schemeClr val="tx1"/>
          </a:solidFill>
        </p:spPr>
      </p:pic>
      <p:pic>
        <p:nvPicPr>
          <p:cNvPr id="9" name="Picture 8" descr="Text&#10;&#10;Description automatically generated">
            <a:extLst>
              <a:ext uri="{FF2B5EF4-FFF2-40B4-BE49-F238E27FC236}">
                <a16:creationId xmlns:a16="http://schemas.microsoft.com/office/drawing/2014/main" id="{3BB8C57D-7B07-4369-899F-3D5220D9A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412689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66AF02E-D151-4992-AECF-C1408DC1C6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6352" y="496376"/>
            <a:ext cx="7637496" cy="5596853"/>
          </a:xfrm>
          <a:prstGeom prst="rect">
            <a:avLst/>
          </a:prstGeom>
          <a:solidFill>
            <a:schemeClr val="tx1"/>
          </a:solidFill>
        </p:spPr>
      </p:pic>
      <p:pic>
        <p:nvPicPr>
          <p:cNvPr id="9" name="Picture 8" descr="Text&#10;&#10;Description automatically generated">
            <a:extLst>
              <a:ext uri="{FF2B5EF4-FFF2-40B4-BE49-F238E27FC236}">
                <a16:creationId xmlns:a16="http://schemas.microsoft.com/office/drawing/2014/main" id="{3BB8C57D-7B07-4369-899F-3D5220D9A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327779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9">
            <a:extLst>
              <a:ext uri="{FF2B5EF4-FFF2-40B4-BE49-F238E27FC236}">
                <a16:creationId xmlns:a16="http://schemas.microsoft.com/office/drawing/2014/main" id="{054D24BB-A328-437D-98B0-54DD3686EB7D}"/>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1DCE67FB-3832-4431-A4B5-55EB29B56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6577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website&#10;&#10;Description automatically generated">
            <a:extLst>
              <a:ext uri="{FF2B5EF4-FFF2-40B4-BE49-F238E27FC236}">
                <a16:creationId xmlns:a16="http://schemas.microsoft.com/office/drawing/2014/main" id="{3BD509B0-4C8A-42A7-AD17-0B9B00198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16" y="260260"/>
            <a:ext cx="7638322" cy="6337052"/>
          </a:xfrm>
          <a:prstGeom prst="rect">
            <a:avLst/>
          </a:prstGeom>
        </p:spPr>
      </p:pic>
      <p:pic>
        <p:nvPicPr>
          <p:cNvPr id="9" name="Picture 8" descr="Text&#10;&#10;Description automatically generated">
            <a:extLst>
              <a:ext uri="{FF2B5EF4-FFF2-40B4-BE49-F238E27FC236}">
                <a16:creationId xmlns:a16="http://schemas.microsoft.com/office/drawing/2014/main" id="{89F1974B-7EA6-4696-9AA1-48DBC2970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113457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9F1974B-7EA6-4696-9AA1-48DBC2970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AB884E59-03D8-425B-BDEC-90EE27CA6AC1}"/>
              </a:ext>
            </a:extLst>
          </p:cNvPr>
          <p:cNvSpPr txBox="1"/>
          <p:nvPr/>
        </p:nvSpPr>
        <p:spPr>
          <a:xfrm>
            <a:off x="1915298" y="1600200"/>
            <a:ext cx="836063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Where were you on the ACE?</a:t>
            </a:r>
            <a:endParaRPr kumimoji="0" lang="en-US" sz="8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75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3AE12F74-E14A-4E82-803A-5EF4068D4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pic>
        <p:nvPicPr>
          <p:cNvPr id="7" name="Picture 6" descr="A group of people posing for a photo in front of a lit up castle&#10;&#10;Description automatically generated with medium confidence">
            <a:extLst>
              <a:ext uri="{FF2B5EF4-FFF2-40B4-BE49-F238E27FC236}">
                <a16:creationId xmlns:a16="http://schemas.microsoft.com/office/drawing/2014/main" id="{56739CC2-1F2D-4995-B7FA-D842014DBBB7}"/>
              </a:ext>
            </a:extLst>
          </p:cNvPr>
          <p:cNvPicPr>
            <a:picLocks noChangeAspect="1"/>
          </p:cNvPicPr>
          <p:nvPr/>
        </p:nvPicPr>
        <p:blipFill rotWithShape="1">
          <a:blip r:embed="rId5">
            <a:extLst>
              <a:ext uri="{28A0092B-C50C-407E-A947-70E740481C1C}">
                <a14:useLocalDpi xmlns:a14="http://schemas.microsoft.com/office/drawing/2010/main" val="0"/>
              </a:ext>
            </a:extLst>
          </a:blip>
          <a:srcRect l="8337" t="18266" r="8337" b="26895"/>
          <a:stretch/>
        </p:blipFill>
        <p:spPr>
          <a:xfrm>
            <a:off x="605730" y="214313"/>
            <a:ext cx="5943099" cy="6217920"/>
          </a:xfrm>
          <a:prstGeom prst="rect">
            <a:avLst/>
          </a:prstGeom>
          <a:ln>
            <a:noFill/>
          </a:ln>
          <a:effectLst>
            <a:softEdge rad="112500"/>
          </a:effectLst>
        </p:spPr>
      </p:pic>
      <p:sp>
        <p:nvSpPr>
          <p:cNvPr id="11" name="TextBox 10">
            <a:extLst>
              <a:ext uri="{FF2B5EF4-FFF2-40B4-BE49-F238E27FC236}">
                <a16:creationId xmlns:a16="http://schemas.microsoft.com/office/drawing/2014/main" id="{2084EFED-7BAE-4C51-AEE8-3CFF00C2328F}"/>
              </a:ext>
            </a:extLst>
          </p:cNvPr>
          <p:cNvSpPr txBox="1"/>
          <p:nvPr/>
        </p:nvSpPr>
        <p:spPr>
          <a:xfrm>
            <a:off x="6712962" y="1936804"/>
            <a:ext cx="5409943"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John Harry,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M.Ed</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M.CMHC, CADC-II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Asst Administrator, Project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Jackson County Family Intervention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jdharry@att.net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228-218-4926</a:t>
            </a:r>
          </a:p>
        </p:txBody>
      </p:sp>
    </p:spTree>
    <p:extLst>
      <p:ext uri="{BB962C8B-B14F-4D97-AF65-F5344CB8AC3E}">
        <p14:creationId xmlns:p14="http://schemas.microsoft.com/office/powerpoint/2010/main" val="48891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9F1974B-7EA6-4696-9AA1-48DBC2970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AB884E59-03D8-425B-BDEC-90EE27CA6AC1}"/>
              </a:ext>
            </a:extLst>
          </p:cNvPr>
          <p:cNvSpPr txBox="1"/>
          <p:nvPr/>
        </p:nvSpPr>
        <p:spPr>
          <a:xfrm>
            <a:off x="1915298" y="1600200"/>
            <a:ext cx="8360637" cy="3046988"/>
          </a:xfrm>
          <a:prstGeom prst="rect">
            <a:avLst/>
          </a:prstGeom>
          <a:noFill/>
        </p:spPr>
        <p:txBody>
          <a:bodyPr wrap="square" rtlCol="0">
            <a:spAutoFit/>
          </a:bodyPr>
          <a:lstStyle/>
          <a:p>
            <a:pPr algn="ctr"/>
            <a:r>
              <a:rPr lang="en-US" sz="4800" dirty="0">
                <a:effectLst/>
                <a:latin typeface="Calibri" panose="020F0502020204030204" pitchFamily="34" charset="0"/>
                <a:ea typeface="Calibri" panose="020F0502020204030204" pitchFamily="34" charset="0"/>
                <a:cs typeface="Times New Roman" panose="02020603050405020304" pitchFamily="18" charset="0"/>
              </a:rPr>
              <a:t>“Adverse childhood experiences are the single greatest unaddressed public health threat facing our nation today.” </a:t>
            </a:r>
            <a:endParaRPr lang="en-US" sz="4800" dirty="0"/>
          </a:p>
        </p:txBody>
      </p:sp>
    </p:spTree>
    <p:extLst>
      <p:ext uri="{BB962C8B-B14F-4D97-AF65-F5344CB8AC3E}">
        <p14:creationId xmlns:p14="http://schemas.microsoft.com/office/powerpoint/2010/main" val="148570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9F1974B-7EA6-4696-9AA1-48DBC2970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AB884E59-03D8-425B-BDEC-90EE27CA6AC1}"/>
              </a:ext>
            </a:extLst>
          </p:cNvPr>
          <p:cNvSpPr txBox="1"/>
          <p:nvPr/>
        </p:nvSpPr>
        <p:spPr>
          <a:xfrm>
            <a:off x="1915298" y="1600200"/>
            <a:ext cx="836063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Where were you on the AHS?</a:t>
            </a:r>
            <a:endParaRPr kumimoji="0" lang="en-US" sz="8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09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10">
            <a:extLst>
              <a:ext uri="{FF2B5EF4-FFF2-40B4-BE49-F238E27FC236}">
                <a16:creationId xmlns:a16="http://schemas.microsoft.com/office/drawing/2014/main" id="{22333F9D-68C3-4A87-ACAE-880997CD647E}"/>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B4D490E4-465C-4C0D-9D3F-D49DCDC2A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142312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622511B8-E72B-479C-848B-CCF90D78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312" y="576262"/>
            <a:ext cx="9477375" cy="5705475"/>
          </a:xfrm>
          <a:prstGeom prst="rect">
            <a:avLst/>
          </a:prstGeom>
        </p:spPr>
      </p:pic>
      <p:pic>
        <p:nvPicPr>
          <p:cNvPr id="16" name="Picture 15" descr="Text&#10;&#10;Description automatically generated">
            <a:extLst>
              <a:ext uri="{FF2B5EF4-FFF2-40B4-BE49-F238E27FC236}">
                <a16:creationId xmlns:a16="http://schemas.microsoft.com/office/drawing/2014/main" id="{F29E7304-0905-462C-8A58-4CF3733A7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335777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11">
            <a:extLst>
              <a:ext uri="{FF2B5EF4-FFF2-40B4-BE49-F238E27FC236}">
                <a16:creationId xmlns:a16="http://schemas.microsoft.com/office/drawing/2014/main" id="{C42BA21E-7010-43F8-A78F-64AC205BD648}"/>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CEA5D639-1397-4F03-9956-057ED2F52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301260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12">
            <a:extLst>
              <a:ext uri="{FF2B5EF4-FFF2-40B4-BE49-F238E27FC236}">
                <a16:creationId xmlns:a16="http://schemas.microsoft.com/office/drawing/2014/main" id="{5C4159B5-D2E5-464B-802C-50D1C569C385}"/>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27D4328B-3B0F-48C6-B72B-4C966F9CF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199936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with medium confidence">
            <a:extLst>
              <a:ext uri="{FF2B5EF4-FFF2-40B4-BE49-F238E27FC236}">
                <a16:creationId xmlns:a16="http://schemas.microsoft.com/office/drawing/2014/main" id="{921B5C8E-5245-4F14-8917-9983B3A50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93" y="730250"/>
            <a:ext cx="11389392" cy="5118100"/>
          </a:xfrm>
          <a:prstGeom prst="rect">
            <a:avLst/>
          </a:prstGeom>
        </p:spPr>
      </p:pic>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197225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2130552" y="970680"/>
            <a:ext cx="7930129" cy="4154984"/>
          </a:xfrm>
          <a:prstGeom prst="rect">
            <a:avLst/>
          </a:prstGeom>
          <a:noFill/>
        </p:spPr>
        <p:txBody>
          <a:bodyPr wrap="square" rtlCol="0">
            <a:spAutoFit/>
          </a:bodyPr>
          <a:lstStyle/>
          <a:p>
            <a:pPr algn="ctr"/>
            <a:r>
              <a:rPr lang="en-US" sz="8800" dirty="0"/>
              <a:t>Hope and Substance Use Treatment</a:t>
            </a:r>
          </a:p>
        </p:txBody>
      </p:sp>
    </p:spTree>
    <p:extLst>
      <p:ext uri="{BB962C8B-B14F-4D97-AF65-F5344CB8AC3E}">
        <p14:creationId xmlns:p14="http://schemas.microsoft.com/office/powerpoint/2010/main" val="2841239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532612" y="179232"/>
            <a:ext cx="7007013" cy="923330"/>
          </a:xfrm>
          <a:prstGeom prst="rect">
            <a:avLst/>
          </a:prstGeom>
          <a:noFill/>
        </p:spPr>
        <p:txBody>
          <a:bodyPr wrap="square" rtlCol="0">
            <a:spAutoFit/>
          </a:bodyPr>
          <a:lstStyle/>
          <a:p>
            <a:r>
              <a:rPr lang="en-US" sz="5400" dirty="0"/>
              <a:t>Hope and Providers</a:t>
            </a:r>
          </a:p>
        </p:txBody>
      </p:sp>
      <p:sp>
        <p:nvSpPr>
          <p:cNvPr id="3" name="Rectangle: Rounded Corners 2">
            <a:extLst>
              <a:ext uri="{FF2B5EF4-FFF2-40B4-BE49-F238E27FC236}">
                <a16:creationId xmlns:a16="http://schemas.microsoft.com/office/drawing/2014/main" id="{1053525D-F386-438B-835C-DC261F836CB9}"/>
              </a:ext>
            </a:extLst>
          </p:cNvPr>
          <p:cNvSpPr/>
          <p:nvPr/>
        </p:nvSpPr>
        <p:spPr>
          <a:xfrm>
            <a:off x="994528" y="1960949"/>
            <a:ext cx="3120272" cy="1558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8396140" y="1882984"/>
            <a:ext cx="3120272" cy="155818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4695334" y="1969483"/>
            <a:ext cx="3120272" cy="155818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Children</a:t>
            </a:r>
          </a:p>
        </p:txBody>
      </p:sp>
      <p:sp>
        <p:nvSpPr>
          <p:cNvPr id="4" name="TextBox 3">
            <a:extLst>
              <a:ext uri="{FF2B5EF4-FFF2-40B4-BE49-F238E27FC236}">
                <a16:creationId xmlns:a16="http://schemas.microsoft.com/office/drawing/2014/main" id="{8D19D892-A345-461C-B0BB-9B7EB82E3135}"/>
              </a:ext>
            </a:extLst>
          </p:cNvPr>
          <p:cNvSpPr txBox="1"/>
          <p:nvPr/>
        </p:nvSpPr>
        <p:spPr>
          <a:xfrm>
            <a:off x="1636838" y="1162369"/>
            <a:ext cx="9332106" cy="584775"/>
          </a:xfrm>
          <a:prstGeom prst="rect">
            <a:avLst/>
          </a:prstGeom>
          <a:noFill/>
        </p:spPr>
        <p:txBody>
          <a:bodyPr wrap="none" rtlCol="0">
            <a:spAutoFit/>
          </a:bodyPr>
          <a:lstStyle/>
          <a:p>
            <a:r>
              <a:rPr lang="en-US" sz="3200" dirty="0"/>
              <a:t>Often we maintain multiple simultaneous relationships</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2872414" y="3123036"/>
            <a:ext cx="3120272" cy="15581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6517066" y="3144073"/>
            <a:ext cx="3120272" cy="155818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1740535" y="4520400"/>
            <a:ext cx="3120272" cy="155818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5098048" y="4520400"/>
            <a:ext cx="3120272" cy="15581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Within our own Agency</a:t>
            </a:r>
          </a:p>
        </p:txBody>
      </p:sp>
    </p:spTree>
    <p:extLst>
      <p:ext uri="{BB962C8B-B14F-4D97-AF65-F5344CB8AC3E}">
        <p14:creationId xmlns:p14="http://schemas.microsoft.com/office/powerpoint/2010/main" val="1112826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532613" y="179232"/>
            <a:ext cx="5641944" cy="923330"/>
          </a:xfrm>
          <a:prstGeom prst="rect">
            <a:avLst/>
          </a:prstGeom>
          <a:noFill/>
        </p:spPr>
        <p:txBody>
          <a:bodyPr wrap="square" rtlCol="0">
            <a:spAutoFit/>
          </a:bodyPr>
          <a:lstStyle/>
          <a:p>
            <a:r>
              <a:rPr lang="en-US" sz="5400" dirty="0"/>
              <a:t>Hope and Providers</a:t>
            </a:r>
          </a:p>
        </p:txBody>
      </p:sp>
      <p:sp>
        <p:nvSpPr>
          <p:cNvPr id="4" name="TextBox 3">
            <a:extLst>
              <a:ext uri="{FF2B5EF4-FFF2-40B4-BE49-F238E27FC236}">
                <a16:creationId xmlns:a16="http://schemas.microsoft.com/office/drawing/2014/main" id="{8D19D892-A345-461C-B0BB-9B7EB82E3135}"/>
              </a:ext>
            </a:extLst>
          </p:cNvPr>
          <p:cNvSpPr txBox="1"/>
          <p:nvPr/>
        </p:nvSpPr>
        <p:spPr>
          <a:xfrm>
            <a:off x="6094446" y="3196751"/>
            <a:ext cx="4336602" cy="2062103"/>
          </a:xfrm>
          <a:prstGeom prst="rect">
            <a:avLst/>
          </a:prstGeom>
          <a:noFill/>
        </p:spPr>
        <p:txBody>
          <a:bodyPr wrap="square" rtlCol="0">
            <a:spAutoFit/>
          </a:bodyPr>
          <a:lstStyle/>
          <a:p>
            <a:pPr algn="ctr"/>
            <a:r>
              <a:rPr lang="en-US" sz="3200" dirty="0"/>
              <a:t>Each of these relationships can be affected by the HOPE framework</a:t>
            </a:r>
          </a:p>
        </p:txBody>
      </p:sp>
      <p:grpSp>
        <p:nvGrpSpPr>
          <p:cNvPr id="5" name="Group 4">
            <a:extLst>
              <a:ext uri="{FF2B5EF4-FFF2-40B4-BE49-F238E27FC236}">
                <a16:creationId xmlns:a16="http://schemas.microsoft.com/office/drawing/2014/main" id="{9FFA8C26-0D18-4948-8FA8-0941813EFD12}"/>
              </a:ext>
            </a:extLst>
          </p:cNvPr>
          <p:cNvGrpSpPr/>
          <p:nvPr/>
        </p:nvGrpSpPr>
        <p:grpSpPr>
          <a:xfrm>
            <a:off x="412265" y="1379628"/>
            <a:ext cx="7220785" cy="3084304"/>
            <a:chOff x="994528" y="1882984"/>
            <a:chExt cx="10521884" cy="4195603"/>
          </a:xfrm>
        </p:grpSpPr>
        <p:sp>
          <p:nvSpPr>
            <p:cNvPr id="3" name="Rectangle: Rounded Corners 2">
              <a:extLst>
                <a:ext uri="{FF2B5EF4-FFF2-40B4-BE49-F238E27FC236}">
                  <a16:creationId xmlns:a16="http://schemas.microsoft.com/office/drawing/2014/main" id="{1053525D-F386-438B-835C-DC261F836CB9}"/>
                </a:ext>
              </a:extLst>
            </p:cNvPr>
            <p:cNvSpPr/>
            <p:nvPr/>
          </p:nvSpPr>
          <p:spPr>
            <a:xfrm>
              <a:off x="994528" y="1960949"/>
              <a:ext cx="3120272" cy="155818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8396140" y="1882984"/>
              <a:ext cx="3120272" cy="155818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4695334" y="1969483"/>
              <a:ext cx="3120272" cy="155818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Children</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2872414" y="3123036"/>
              <a:ext cx="3120272" cy="15581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6517066" y="3144073"/>
              <a:ext cx="3120272" cy="155818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1740535" y="4520400"/>
              <a:ext cx="3120272" cy="155818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5098048" y="4520400"/>
              <a:ext cx="3120272" cy="15581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Within our own Agency</a:t>
              </a:r>
            </a:p>
          </p:txBody>
        </p:sp>
      </p:grpSp>
    </p:spTree>
    <p:extLst>
      <p:ext uri="{BB962C8B-B14F-4D97-AF65-F5344CB8AC3E}">
        <p14:creationId xmlns:p14="http://schemas.microsoft.com/office/powerpoint/2010/main" val="22877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3AE12F74-E14A-4E82-803A-5EF4068D4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46659B90-643C-4E23-B5E7-F589E7A5A375}"/>
              </a:ext>
            </a:extLst>
          </p:cNvPr>
          <p:cNvSpPr txBox="1"/>
          <p:nvPr/>
        </p:nvSpPr>
        <p:spPr>
          <a:xfrm>
            <a:off x="2009774" y="1000124"/>
            <a:ext cx="8753475" cy="5016758"/>
          </a:xfrm>
          <a:prstGeom prst="rect">
            <a:avLst/>
          </a:prstGeom>
          <a:noFill/>
        </p:spPr>
        <p:txBody>
          <a:bodyPr wrap="square" rtlCol="0">
            <a:spAutoFit/>
          </a:bodyPr>
          <a:lstStyle/>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Learning Objective #1</a:t>
            </a:r>
            <a:r>
              <a:rPr lang="en-US" sz="3200" dirty="0">
                <a:effectLst/>
                <a:latin typeface="Calibri" panose="020F0502020204030204" pitchFamily="34" charset="0"/>
                <a:ea typeface="Calibri" panose="020F0502020204030204" pitchFamily="34" charset="0"/>
                <a:cs typeface="Times New Roman" panose="02020603050405020304" pitchFamily="18" charset="0"/>
              </a:rPr>
              <a:t>:  Understand origin and fundamentals of Hope Theory</a:t>
            </a: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Learning Objective #2</a:t>
            </a:r>
            <a:r>
              <a:rPr lang="en-US" sz="3200" dirty="0">
                <a:effectLst/>
                <a:latin typeface="Calibri" panose="020F0502020204030204" pitchFamily="34" charset="0"/>
                <a:ea typeface="Calibri" panose="020F0502020204030204" pitchFamily="34" charset="0"/>
                <a:cs typeface="Times New Roman" panose="02020603050405020304" pitchFamily="18" charset="0"/>
              </a:rPr>
              <a:t>: Identify and utilize basic elements of Hope Theory</a:t>
            </a: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Learning Objective #3</a:t>
            </a:r>
            <a:r>
              <a:rPr lang="en-US" sz="3200" dirty="0">
                <a:effectLst/>
                <a:latin typeface="Calibri" panose="020F0502020204030204" pitchFamily="34" charset="0"/>
                <a:ea typeface="Calibri" panose="020F0502020204030204" pitchFamily="34" charset="0"/>
                <a:cs typeface="Times New Roman" panose="02020603050405020304" pitchFamily="18" charset="0"/>
              </a:rPr>
              <a:t>: Identify opportunities to integrate fundamentals of Hope Theory Framework in your current position</a:t>
            </a:r>
          </a:p>
          <a:p>
            <a:endParaRPr lang="en-US" sz="3200" dirty="0"/>
          </a:p>
        </p:txBody>
      </p:sp>
    </p:spTree>
    <p:extLst>
      <p:ext uri="{BB962C8B-B14F-4D97-AF65-F5344CB8AC3E}">
        <p14:creationId xmlns:p14="http://schemas.microsoft.com/office/powerpoint/2010/main" val="1574172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532613" y="179232"/>
            <a:ext cx="6405515" cy="923330"/>
          </a:xfrm>
          <a:prstGeom prst="rect">
            <a:avLst/>
          </a:prstGeom>
          <a:noFill/>
        </p:spPr>
        <p:txBody>
          <a:bodyPr wrap="square" rtlCol="0">
            <a:spAutoFit/>
          </a:bodyPr>
          <a:lstStyle/>
          <a:p>
            <a:r>
              <a:rPr lang="en-US" sz="5400" dirty="0"/>
              <a:t>Hope and Providers</a:t>
            </a:r>
          </a:p>
        </p:txBody>
      </p:sp>
      <p:sp>
        <p:nvSpPr>
          <p:cNvPr id="4" name="TextBox 3">
            <a:extLst>
              <a:ext uri="{FF2B5EF4-FFF2-40B4-BE49-F238E27FC236}">
                <a16:creationId xmlns:a16="http://schemas.microsoft.com/office/drawing/2014/main" id="{8D19D892-A345-461C-B0BB-9B7EB82E3135}"/>
              </a:ext>
            </a:extLst>
          </p:cNvPr>
          <p:cNvSpPr txBox="1"/>
          <p:nvPr/>
        </p:nvSpPr>
        <p:spPr>
          <a:xfrm>
            <a:off x="6094446" y="3196751"/>
            <a:ext cx="4592604" cy="2062103"/>
          </a:xfrm>
          <a:prstGeom prst="rect">
            <a:avLst/>
          </a:prstGeom>
          <a:noFill/>
        </p:spPr>
        <p:txBody>
          <a:bodyPr wrap="square" rtlCol="0">
            <a:spAutoFit/>
          </a:bodyPr>
          <a:lstStyle/>
          <a:p>
            <a:pPr algn="ctr"/>
            <a:r>
              <a:rPr lang="en-US" sz="3200" dirty="0"/>
              <a:t>By instituting HOPE framework with children, you build resilience, grit, well-being</a:t>
            </a:r>
          </a:p>
        </p:txBody>
      </p:sp>
      <p:sp>
        <p:nvSpPr>
          <p:cNvPr id="3" name="Rectangle: Rounded Corners 2">
            <a:extLst>
              <a:ext uri="{FF2B5EF4-FFF2-40B4-BE49-F238E27FC236}">
                <a16:creationId xmlns:a16="http://schemas.microsoft.com/office/drawing/2014/main" id="{1053525D-F386-438B-835C-DC261F836CB9}"/>
              </a:ext>
            </a:extLst>
          </p:cNvPr>
          <p:cNvSpPr/>
          <p:nvPr/>
        </p:nvSpPr>
        <p:spPr>
          <a:xfrm>
            <a:off x="412265" y="1436942"/>
            <a:ext cx="2141329" cy="114546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54000"/>
                  </a:schemeClr>
                </a:solidFill>
              </a:rPr>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5491721" y="1379628"/>
            <a:ext cx="2141329" cy="1145466"/>
          </a:xfrm>
          <a:prstGeom prst="round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55000"/>
                  </a:schemeClr>
                </a:solidFill>
              </a:rPr>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2951993" y="1443216"/>
            <a:ext cx="2141329" cy="11454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Children</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1700990" y="2291225"/>
            <a:ext cx="2141329" cy="1145466"/>
          </a:xfrm>
          <a:prstGeom prst="roundRect">
            <a:avLst/>
          </a:prstGeom>
          <a:solidFill>
            <a:schemeClr val="accent4">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51000"/>
                  </a:schemeClr>
                </a:solidFill>
              </a:rPr>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4202181" y="2306689"/>
            <a:ext cx="2141329" cy="1145466"/>
          </a:xfrm>
          <a:prstGeom prst="roundRect">
            <a:avLst/>
          </a:prstGeom>
          <a:solidFill>
            <a:schemeClr val="accent5">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47000"/>
                  </a:schemeClr>
                </a:solidFill>
              </a:rPr>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924222" y="3318466"/>
            <a:ext cx="2141329" cy="1145466"/>
          </a:xfrm>
          <a:prstGeom prst="round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48000"/>
                  </a:schemeClr>
                </a:solidFill>
              </a:rPr>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3228361" y="3318466"/>
            <a:ext cx="2141329" cy="1145466"/>
          </a:xfrm>
          <a:prstGeom prst="roundRect">
            <a:avLst/>
          </a:pr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48000"/>
                  </a:schemeClr>
                </a:solidFill>
              </a:rPr>
              <a:t>Within our own Agency</a:t>
            </a:r>
          </a:p>
        </p:txBody>
      </p:sp>
    </p:spTree>
    <p:extLst>
      <p:ext uri="{BB962C8B-B14F-4D97-AF65-F5344CB8AC3E}">
        <p14:creationId xmlns:p14="http://schemas.microsoft.com/office/powerpoint/2010/main" val="3899083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532613" y="179232"/>
            <a:ext cx="7470744" cy="923330"/>
          </a:xfrm>
          <a:prstGeom prst="rect">
            <a:avLst/>
          </a:prstGeom>
          <a:noFill/>
        </p:spPr>
        <p:txBody>
          <a:bodyPr wrap="square" rtlCol="0">
            <a:spAutoFit/>
          </a:bodyPr>
          <a:lstStyle/>
          <a:p>
            <a:r>
              <a:rPr lang="en-US" sz="5400" dirty="0"/>
              <a:t>Hope and Providers</a:t>
            </a:r>
          </a:p>
        </p:txBody>
      </p:sp>
      <p:sp>
        <p:nvSpPr>
          <p:cNvPr id="4" name="TextBox 3">
            <a:extLst>
              <a:ext uri="{FF2B5EF4-FFF2-40B4-BE49-F238E27FC236}">
                <a16:creationId xmlns:a16="http://schemas.microsoft.com/office/drawing/2014/main" id="{8D19D892-A345-461C-B0BB-9B7EB82E3135}"/>
              </a:ext>
            </a:extLst>
          </p:cNvPr>
          <p:cNvSpPr txBox="1"/>
          <p:nvPr/>
        </p:nvSpPr>
        <p:spPr>
          <a:xfrm>
            <a:off x="6094446" y="3196751"/>
            <a:ext cx="4592604" cy="2554545"/>
          </a:xfrm>
          <a:prstGeom prst="rect">
            <a:avLst/>
          </a:prstGeom>
          <a:noFill/>
        </p:spPr>
        <p:txBody>
          <a:bodyPr wrap="square" rtlCol="0">
            <a:spAutoFit/>
          </a:bodyPr>
          <a:lstStyle/>
          <a:p>
            <a:pPr algn="ctr"/>
            <a:r>
              <a:rPr lang="en-US" sz="3200" dirty="0"/>
              <a:t>By instituting HOPE framework with households, you address barriers and the ability to redirect and respond</a:t>
            </a:r>
          </a:p>
        </p:txBody>
      </p:sp>
      <p:sp>
        <p:nvSpPr>
          <p:cNvPr id="3" name="Rectangle: Rounded Corners 2">
            <a:extLst>
              <a:ext uri="{FF2B5EF4-FFF2-40B4-BE49-F238E27FC236}">
                <a16:creationId xmlns:a16="http://schemas.microsoft.com/office/drawing/2014/main" id="{1053525D-F386-438B-835C-DC261F836CB9}"/>
              </a:ext>
            </a:extLst>
          </p:cNvPr>
          <p:cNvSpPr/>
          <p:nvPr/>
        </p:nvSpPr>
        <p:spPr>
          <a:xfrm>
            <a:off x="412265" y="1436942"/>
            <a:ext cx="2141329" cy="114546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54000"/>
                  </a:schemeClr>
                </a:solidFill>
              </a:rPr>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5491721" y="1379628"/>
            <a:ext cx="2141329" cy="114546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2951993" y="1443216"/>
            <a:ext cx="2141329" cy="114546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52000"/>
                  </a:schemeClr>
                </a:solidFill>
              </a:rPr>
              <a:t>Children</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1700990" y="2291225"/>
            <a:ext cx="2141329" cy="1145466"/>
          </a:xfrm>
          <a:prstGeom prst="roundRect">
            <a:avLst/>
          </a:prstGeom>
          <a:solidFill>
            <a:schemeClr val="accent4">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51000"/>
                  </a:schemeClr>
                </a:solidFill>
              </a:rPr>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4202181" y="2306689"/>
            <a:ext cx="2141329" cy="1145466"/>
          </a:xfrm>
          <a:prstGeom prst="roundRect">
            <a:avLst/>
          </a:prstGeom>
          <a:solidFill>
            <a:schemeClr val="accent5">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47000"/>
                  </a:schemeClr>
                </a:solidFill>
              </a:rPr>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924222" y="3318466"/>
            <a:ext cx="2141329" cy="1145466"/>
          </a:xfrm>
          <a:prstGeom prst="round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48000"/>
                  </a:schemeClr>
                </a:solidFill>
              </a:rPr>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3228361" y="3318466"/>
            <a:ext cx="2141329" cy="1145466"/>
          </a:xfrm>
          <a:prstGeom prst="roundRect">
            <a:avLst/>
          </a:pr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48000"/>
                  </a:schemeClr>
                </a:solidFill>
              </a:rPr>
              <a:t>Within our own Agency</a:t>
            </a:r>
          </a:p>
        </p:txBody>
      </p:sp>
    </p:spTree>
    <p:extLst>
      <p:ext uri="{BB962C8B-B14F-4D97-AF65-F5344CB8AC3E}">
        <p14:creationId xmlns:p14="http://schemas.microsoft.com/office/powerpoint/2010/main" val="506521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532613" y="179232"/>
            <a:ext cx="6400801" cy="923330"/>
          </a:xfrm>
          <a:prstGeom prst="rect">
            <a:avLst/>
          </a:prstGeom>
          <a:noFill/>
        </p:spPr>
        <p:txBody>
          <a:bodyPr wrap="square" rtlCol="0">
            <a:spAutoFit/>
          </a:bodyPr>
          <a:lstStyle/>
          <a:p>
            <a:r>
              <a:rPr lang="en-US" sz="5400" dirty="0"/>
              <a:t>Hope and Providers</a:t>
            </a:r>
          </a:p>
        </p:txBody>
      </p:sp>
      <p:sp>
        <p:nvSpPr>
          <p:cNvPr id="4" name="TextBox 3">
            <a:extLst>
              <a:ext uri="{FF2B5EF4-FFF2-40B4-BE49-F238E27FC236}">
                <a16:creationId xmlns:a16="http://schemas.microsoft.com/office/drawing/2014/main" id="{8D19D892-A345-461C-B0BB-9B7EB82E3135}"/>
              </a:ext>
            </a:extLst>
          </p:cNvPr>
          <p:cNvSpPr txBox="1"/>
          <p:nvPr/>
        </p:nvSpPr>
        <p:spPr>
          <a:xfrm>
            <a:off x="6094446" y="3196751"/>
            <a:ext cx="4592604" cy="2862322"/>
          </a:xfrm>
          <a:prstGeom prst="rect">
            <a:avLst/>
          </a:prstGeom>
          <a:noFill/>
        </p:spPr>
        <p:txBody>
          <a:bodyPr wrap="square" rtlCol="0">
            <a:spAutoFit/>
          </a:bodyPr>
          <a:lstStyle/>
          <a:p>
            <a:pPr algn="ctr"/>
            <a:r>
              <a:rPr lang="en-US" sz="3000" dirty="0"/>
              <a:t>By instituting HOPE framework with courts, your reporting becomes focused on goal setting, with better notations to household challenges</a:t>
            </a:r>
          </a:p>
        </p:txBody>
      </p:sp>
      <p:sp>
        <p:nvSpPr>
          <p:cNvPr id="3" name="Rectangle: Rounded Corners 2">
            <a:extLst>
              <a:ext uri="{FF2B5EF4-FFF2-40B4-BE49-F238E27FC236}">
                <a16:creationId xmlns:a16="http://schemas.microsoft.com/office/drawing/2014/main" id="{1053525D-F386-438B-835C-DC261F836CB9}"/>
              </a:ext>
            </a:extLst>
          </p:cNvPr>
          <p:cNvSpPr/>
          <p:nvPr/>
        </p:nvSpPr>
        <p:spPr>
          <a:xfrm>
            <a:off x="412265" y="1436942"/>
            <a:ext cx="2141329" cy="114546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5491721" y="1379628"/>
            <a:ext cx="2141329" cy="1145466"/>
          </a:xfrm>
          <a:prstGeom prst="round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48000"/>
                  </a:schemeClr>
                </a:solidFill>
              </a:rPr>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2951993" y="1443216"/>
            <a:ext cx="2141329" cy="114546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52000"/>
                  </a:schemeClr>
                </a:solidFill>
              </a:rPr>
              <a:t>Children</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1700990" y="2291225"/>
            <a:ext cx="2141329" cy="1145466"/>
          </a:xfrm>
          <a:prstGeom prst="roundRect">
            <a:avLst/>
          </a:prstGeom>
          <a:solidFill>
            <a:schemeClr val="accent4">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51000"/>
                  </a:schemeClr>
                </a:solidFill>
              </a:rPr>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4202181" y="2306689"/>
            <a:ext cx="2141329" cy="1145466"/>
          </a:xfrm>
          <a:prstGeom prst="roundRect">
            <a:avLst/>
          </a:prstGeom>
          <a:solidFill>
            <a:schemeClr val="accent5">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47000"/>
                  </a:schemeClr>
                </a:solidFill>
              </a:rPr>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924222" y="3318466"/>
            <a:ext cx="2141329" cy="1145466"/>
          </a:xfrm>
          <a:prstGeom prst="round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alpha val="48000"/>
                  </a:schemeClr>
                </a:solidFill>
              </a:rPr>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3228361" y="3318466"/>
            <a:ext cx="2141329" cy="1145466"/>
          </a:xfrm>
          <a:prstGeom prst="roundRect">
            <a:avLst/>
          </a:pr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alpha val="48000"/>
                  </a:schemeClr>
                </a:solidFill>
              </a:rPr>
              <a:t>Within our own Agency</a:t>
            </a:r>
          </a:p>
        </p:txBody>
      </p:sp>
    </p:spTree>
    <p:extLst>
      <p:ext uri="{BB962C8B-B14F-4D97-AF65-F5344CB8AC3E}">
        <p14:creationId xmlns:p14="http://schemas.microsoft.com/office/powerpoint/2010/main" val="322228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4533112" y="5614319"/>
            <a:ext cx="62593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Hope and Practice</a:t>
            </a:r>
          </a:p>
        </p:txBody>
      </p:sp>
      <p:sp>
        <p:nvSpPr>
          <p:cNvPr id="4" name="TextBox 3">
            <a:extLst>
              <a:ext uri="{FF2B5EF4-FFF2-40B4-BE49-F238E27FC236}">
                <a16:creationId xmlns:a16="http://schemas.microsoft.com/office/drawing/2014/main" id="{8D19D892-A345-461C-B0BB-9B7EB82E3135}"/>
              </a:ext>
            </a:extLst>
          </p:cNvPr>
          <p:cNvSpPr txBox="1"/>
          <p:nvPr/>
        </p:nvSpPr>
        <p:spPr>
          <a:xfrm>
            <a:off x="2752525" y="497201"/>
            <a:ext cx="716631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libri" panose="020F0502020204030204"/>
              </a:rPr>
              <a:t>The Hope Framework also impacts your practice</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FFA8C26-0D18-4948-8FA8-0941813EFD12}"/>
              </a:ext>
            </a:extLst>
          </p:cNvPr>
          <p:cNvGrpSpPr/>
          <p:nvPr/>
        </p:nvGrpSpPr>
        <p:grpSpPr>
          <a:xfrm>
            <a:off x="400155" y="4366108"/>
            <a:ext cx="4704740" cy="1985655"/>
            <a:chOff x="994528" y="1882984"/>
            <a:chExt cx="10521884" cy="4195603"/>
          </a:xfrm>
          <a:scene3d>
            <a:camera prst="perspectiveFront" fov="3300000">
              <a:rot lat="486000" lon="19530000" rev="174000"/>
            </a:camera>
            <a:lightRig rig="harsh" dir="t">
              <a:rot lat="0" lon="0" rev="3000000"/>
            </a:lightRig>
          </a:scene3d>
        </p:grpSpPr>
        <p:sp>
          <p:nvSpPr>
            <p:cNvPr id="3" name="Rectangle: Rounded Corners 2">
              <a:extLst>
                <a:ext uri="{FF2B5EF4-FFF2-40B4-BE49-F238E27FC236}">
                  <a16:creationId xmlns:a16="http://schemas.microsoft.com/office/drawing/2014/main" id="{1053525D-F386-438B-835C-DC261F836CB9}"/>
                </a:ext>
              </a:extLst>
            </p:cNvPr>
            <p:cNvSpPr/>
            <p:nvPr/>
          </p:nvSpPr>
          <p:spPr>
            <a:xfrm>
              <a:off x="994528" y="1960949"/>
              <a:ext cx="3120272" cy="1558187"/>
            </a:xfrm>
            <a:prstGeom prst="roundRect">
              <a:avLst/>
            </a:prstGeom>
            <a:solidFill>
              <a:schemeClr val="accent1"/>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8396140" y="1882984"/>
              <a:ext cx="3120272" cy="1558187"/>
            </a:xfrm>
            <a:prstGeom prst="roundRect">
              <a:avLst/>
            </a:prstGeom>
            <a:solidFill>
              <a:schemeClr val="accent3"/>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4695334" y="1969483"/>
              <a:ext cx="3120272" cy="1558187"/>
            </a:xfrm>
            <a:prstGeom prst="roundRect">
              <a:avLst/>
            </a:prstGeom>
            <a:solidFill>
              <a:schemeClr val="accent2"/>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Children</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2872414" y="3123036"/>
              <a:ext cx="3120272" cy="1558187"/>
            </a:xfrm>
            <a:prstGeom prst="roundRect">
              <a:avLst/>
            </a:prstGeom>
            <a:solidFill>
              <a:schemeClr val="accent4"/>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6517066" y="3144073"/>
              <a:ext cx="3120272" cy="1558187"/>
            </a:xfrm>
            <a:prstGeom prst="roundRect">
              <a:avLst/>
            </a:prstGeom>
            <a:solidFill>
              <a:schemeClr val="accent5"/>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1740534" y="4520400"/>
              <a:ext cx="3120272" cy="1558187"/>
            </a:xfrm>
            <a:prstGeom prst="roundRect">
              <a:avLst/>
            </a:prstGeom>
            <a:solidFill>
              <a:srgbClr val="C0000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5098048" y="4520400"/>
              <a:ext cx="3120272" cy="1558187"/>
            </a:xfrm>
            <a:prstGeom prst="roundRect">
              <a:avLst/>
            </a:prstGeom>
            <a:solidFill>
              <a:srgbClr val="92D05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panose="020F0502020204030204"/>
                </a:rPr>
                <a:t>Within our own Agency</a:t>
              </a:r>
            </a:p>
          </p:txBody>
        </p:sp>
      </p:grpSp>
    </p:spTree>
    <p:extLst>
      <p:ext uri="{BB962C8B-B14F-4D97-AF65-F5344CB8AC3E}">
        <p14:creationId xmlns:p14="http://schemas.microsoft.com/office/powerpoint/2010/main" val="3964995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4533112" y="5614319"/>
            <a:ext cx="62593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Hope and Practice</a:t>
            </a:r>
          </a:p>
        </p:txBody>
      </p:sp>
      <p:sp>
        <p:nvSpPr>
          <p:cNvPr id="4" name="TextBox 3">
            <a:extLst>
              <a:ext uri="{FF2B5EF4-FFF2-40B4-BE49-F238E27FC236}">
                <a16:creationId xmlns:a16="http://schemas.microsoft.com/office/drawing/2014/main" id="{8D19D892-A345-461C-B0BB-9B7EB82E3135}"/>
              </a:ext>
            </a:extLst>
          </p:cNvPr>
          <p:cNvSpPr txBox="1"/>
          <p:nvPr/>
        </p:nvSpPr>
        <p:spPr>
          <a:xfrm>
            <a:off x="400155" y="260105"/>
            <a:ext cx="11456766" cy="3785652"/>
          </a:xfrm>
          <a:prstGeom prst="rect">
            <a:avLst/>
          </a:prstGeom>
          <a:noFill/>
        </p:spPr>
        <p:txBody>
          <a:bodyPr wrap="square" rtlCol="0">
            <a:spAutoFit/>
          </a:bodyPr>
          <a:lstStyle/>
          <a:p>
            <a:pPr marL="0" marR="0">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Like Wilson et al., who found an association between hopefulness and alcohol, tobacco, and drug use in a group of at risk middle school students, we also found that hope is associated with decreased likelihood for substance use for high-school aged marginalized youth </a:t>
            </a:r>
          </a:p>
          <a:p>
            <a:pPr marL="0" marR="0">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(Wilson, Syme, Boyce,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Battistich</a:t>
            </a:r>
            <a:r>
              <a:rPr lang="en-US" sz="4000" dirty="0">
                <a:effectLst/>
                <a:latin typeface="Calibri" panose="020F0502020204030204" pitchFamily="34" charset="0"/>
                <a:ea typeface="Calibri" panose="020F0502020204030204" pitchFamily="34" charset="0"/>
                <a:cs typeface="Times New Roman" panose="02020603050405020304" pitchFamily="18" charset="0"/>
              </a:rPr>
              <a:t>, &amp; Selvin, 2005).</a:t>
            </a:r>
          </a:p>
        </p:txBody>
      </p:sp>
      <p:grpSp>
        <p:nvGrpSpPr>
          <p:cNvPr id="5" name="Group 4">
            <a:extLst>
              <a:ext uri="{FF2B5EF4-FFF2-40B4-BE49-F238E27FC236}">
                <a16:creationId xmlns:a16="http://schemas.microsoft.com/office/drawing/2014/main" id="{9FFA8C26-0D18-4948-8FA8-0941813EFD12}"/>
              </a:ext>
            </a:extLst>
          </p:cNvPr>
          <p:cNvGrpSpPr/>
          <p:nvPr/>
        </p:nvGrpSpPr>
        <p:grpSpPr>
          <a:xfrm>
            <a:off x="400155" y="4366108"/>
            <a:ext cx="4704740" cy="1985655"/>
            <a:chOff x="994528" y="1882984"/>
            <a:chExt cx="10521884" cy="4195603"/>
          </a:xfrm>
          <a:scene3d>
            <a:camera prst="perspectiveFront" fov="3300000">
              <a:rot lat="486000" lon="19530000" rev="174000"/>
            </a:camera>
            <a:lightRig rig="harsh" dir="t">
              <a:rot lat="0" lon="0" rev="3000000"/>
            </a:lightRig>
          </a:scene3d>
        </p:grpSpPr>
        <p:sp>
          <p:nvSpPr>
            <p:cNvPr id="3" name="Rectangle: Rounded Corners 2">
              <a:extLst>
                <a:ext uri="{FF2B5EF4-FFF2-40B4-BE49-F238E27FC236}">
                  <a16:creationId xmlns:a16="http://schemas.microsoft.com/office/drawing/2014/main" id="{1053525D-F386-438B-835C-DC261F836CB9}"/>
                </a:ext>
              </a:extLst>
            </p:cNvPr>
            <p:cNvSpPr/>
            <p:nvPr/>
          </p:nvSpPr>
          <p:spPr>
            <a:xfrm>
              <a:off x="994528" y="1960949"/>
              <a:ext cx="3120272" cy="1558187"/>
            </a:xfrm>
            <a:prstGeom prst="roundRect">
              <a:avLst/>
            </a:prstGeom>
            <a:solidFill>
              <a:schemeClr val="accent1"/>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8396140" y="1882984"/>
              <a:ext cx="3120272" cy="1558187"/>
            </a:xfrm>
            <a:prstGeom prst="roundRect">
              <a:avLst/>
            </a:prstGeom>
            <a:solidFill>
              <a:schemeClr val="accent3"/>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4695334" y="1969483"/>
              <a:ext cx="3120272" cy="1558187"/>
            </a:xfrm>
            <a:prstGeom prst="roundRect">
              <a:avLst/>
            </a:prstGeom>
            <a:solidFill>
              <a:schemeClr val="accent2"/>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Children</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2872414" y="3123036"/>
              <a:ext cx="3120272" cy="1558187"/>
            </a:xfrm>
            <a:prstGeom prst="roundRect">
              <a:avLst/>
            </a:prstGeom>
            <a:solidFill>
              <a:schemeClr val="accent4"/>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6517066" y="3144073"/>
              <a:ext cx="3120272" cy="1558187"/>
            </a:xfrm>
            <a:prstGeom prst="roundRect">
              <a:avLst/>
            </a:prstGeom>
            <a:solidFill>
              <a:schemeClr val="accent5"/>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1740534" y="4520400"/>
              <a:ext cx="3120272" cy="1558187"/>
            </a:xfrm>
            <a:prstGeom prst="roundRect">
              <a:avLst/>
            </a:prstGeom>
            <a:solidFill>
              <a:srgbClr val="C0000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5098048" y="4520400"/>
              <a:ext cx="3120272" cy="1558187"/>
            </a:xfrm>
            <a:prstGeom prst="roundRect">
              <a:avLst/>
            </a:prstGeom>
            <a:solidFill>
              <a:srgbClr val="92D05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Within our own Agency</a:t>
              </a:r>
            </a:p>
          </p:txBody>
        </p:sp>
      </p:grpSp>
    </p:spTree>
    <p:extLst>
      <p:ext uri="{BB962C8B-B14F-4D97-AF65-F5344CB8AC3E}">
        <p14:creationId xmlns:p14="http://schemas.microsoft.com/office/powerpoint/2010/main" val="31402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4533112" y="5614319"/>
            <a:ext cx="62593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Hope and Practice</a:t>
            </a:r>
          </a:p>
        </p:txBody>
      </p:sp>
      <p:sp>
        <p:nvSpPr>
          <p:cNvPr id="4" name="TextBox 3">
            <a:extLst>
              <a:ext uri="{FF2B5EF4-FFF2-40B4-BE49-F238E27FC236}">
                <a16:creationId xmlns:a16="http://schemas.microsoft.com/office/drawing/2014/main" id="{8D19D892-A345-461C-B0BB-9B7EB82E3135}"/>
              </a:ext>
            </a:extLst>
          </p:cNvPr>
          <p:cNvSpPr txBox="1"/>
          <p:nvPr/>
        </p:nvSpPr>
        <p:spPr>
          <a:xfrm>
            <a:off x="400155" y="260105"/>
            <a:ext cx="11456766"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ea typeface="Calibri" panose="020F0502020204030204" pitchFamily="34" charset="0"/>
                <a:cs typeface="Times New Roman" panose="02020603050405020304" pitchFamily="18" charset="0"/>
              </a:rPr>
              <a:t>In residential treatment settings, hope has been associated with better quality of life, greater social support from friends and family, and longer duration of abstinence.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ea typeface="Calibri" panose="020F0502020204030204" pitchFamily="34" charset="0"/>
                <a:cs typeface="Times New Roman" panose="02020603050405020304" pitchFamily="18" charset="0"/>
              </a:rPr>
              <a:t>(Irving,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Seidner</a:t>
            </a:r>
            <a:r>
              <a:rPr lang="en-US" sz="4000" dirty="0">
                <a:effectLst/>
                <a:latin typeface="Calibri" panose="020F0502020204030204" pitchFamily="34" charset="0"/>
                <a:ea typeface="Calibri" panose="020F0502020204030204" pitchFamily="34" charset="0"/>
                <a:cs typeface="Times New Roman" panose="02020603050405020304" pitchFamily="18" charset="0"/>
              </a:rPr>
              <a:t>, Burling,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Pagliarini</a:t>
            </a:r>
            <a:r>
              <a:rPr lang="en-US" sz="4000" dirty="0">
                <a:effectLst/>
                <a:latin typeface="Calibri" panose="020F0502020204030204" pitchFamily="34" charset="0"/>
                <a:ea typeface="Calibri" panose="020F0502020204030204" pitchFamily="34" charset="0"/>
                <a:cs typeface="Times New Roman" panose="02020603050405020304" pitchFamily="18" charset="0"/>
              </a:rPr>
              <a:t>, &amp; Robbins-Sisco, 1998; see also Mathis, Ferrari, Groh, &amp; Jason, 2009)</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9FFA8C26-0D18-4948-8FA8-0941813EFD12}"/>
              </a:ext>
            </a:extLst>
          </p:cNvPr>
          <p:cNvGrpSpPr/>
          <p:nvPr/>
        </p:nvGrpSpPr>
        <p:grpSpPr>
          <a:xfrm>
            <a:off x="400155" y="4366108"/>
            <a:ext cx="4704740" cy="1985655"/>
            <a:chOff x="994528" y="1882984"/>
            <a:chExt cx="10521884" cy="4195603"/>
          </a:xfrm>
          <a:scene3d>
            <a:camera prst="perspectiveFront" fov="3300000">
              <a:rot lat="486000" lon="19530000" rev="174000"/>
            </a:camera>
            <a:lightRig rig="harsh" dir="t">
              <a:rot lat="0" lon="0" rev="3000000"/>
            </a:lightRig>
          </a:scene3d>
        </p:grpSpPr>
        <p:sp>
          <p:nvSpPr>
            <p:cNvPr id="3" name="Rectangle: Rounded Corners 2">
              <a:extLst>
                <a:ext uri="{FF2B5EF4-FFF2-40B4-BE49-F238E27FC236}">
                  <a16:creationId xmlns:a16="http://schemas.microsoft.com/office/drawing/2014/main" id="{1053525D-F386-438B-835C-DC261F836CB9}"/>
                </a:ext>
              </a:extLst>
            </p:cNvPr>
            <p:cNvSpPr/>
            <p:nvPr/>
          </p:nvSpPr>
          <p:spPr>
            <a:xfrm>
              <a:off x="994528" y="1960949"/>
              <a:ext cx="3120272" cy="1558187"/>
            </a:xfrm>
            <a:prstGeom prst="roundRect">
              <a:avLst/>
            </a:prstGeom>
            <a:solidFill>
              <a:schemeClr val="accent1"/>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Courts</a:t>
              </a:r>
            </a:p>
          </p:txBody>
        </p:sp>
        <p:sp>
          <p:nvSpPr>
            <p:cNvPr id="11" name="Rectangle: Rounded Corners 10">
              <a:extLst>
                <a:ext uri="{FF2B5EF4-FFF2-40B4-BE49-F238E27FC236}">
                  <a16:creationId xmlns:a16="http://schemas.microsoft.com/office/drawing/2014/main" id="{63C6C94C-0532-4104-A92D-4F64198FCCA3}"/>
                </a:ext>
              </a:extLst>
            </p:cNvPr>
            <p:cNvSpPr/>
            <p:nvPr/>
          </p:nvSpPr>
          <p:spPr>
            <a:xfrm>
              <a:off x="8396140" y="1882984"/>
              <a:ext cx="3120272" cy="1558187"/>
            </a:xfrm>
            <a:prstGeom prst="roundRect">
              <a:avLst/>
            </a:prstGeom>
            <a:solidFill>
              <a:schemeClr val="accent3"/>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Households</a:t>
              </a:r>
            </a:p>
          </p:txBody>
        </p:sp>
        <p:sp>
          <p:nvSpPr>
            <p:cNvPr id="13" name="Rectangle: Rounded Corners 12">
              <a:extLst>
                <a:ext uri="{FF2B5EF4-FFF2-40B4-BE49-F238E27FC236}">
                  <a16:creationId xmlns:a16="http://schemas.microsoft.com/office/drawing/2014/main" id="{15BB11BB-9FA0-42DE-AAAF-03771EACCA2B}"/>
                </a:ext>
              </a:extLst>
            </p:cNvPr>
            <p:cNvSpPr/>
            <p:nvPr/>
          </p:nvSpPr>
          <p:spPr>
            <a:xfrm>
              <a:off x="4695334" y="1969483"/>
              <a:ext cx="3120272" cy="1558187"/>
            </a:xfrm>
            <a:prstGeom prst="roundRect">
              <a:avLst/>
            </a:prstGeom>
            <a:solidFill>
              <a:schemeClr val="accent2"/>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Children</a:t>
              </a:r>
            </a:p>
          </p:txBody>
        </p:sp>
        <p:sp>
          <p:nvSpPr>
            <p:cNvPr id="15" name="Rectangle: Rounded Corners 14">
              <a:extLst>
                <a:ext uri="{FF2B5EF4-FFF2-40B4-BE49-F238E27FC236}">
                  <a16:creationId xmlns:a16="http://schemas.microsoft.com/office/drawing/2014/main" id="{EC1DB09C-897D-431B-A99E-998BA94DC728}"/>
                </a:ext>
              </a:extLst>
            </p:cNvPr>
            <p:cNvSpPr/>
            <p:nvPr/>
          </p:nvSpPr>
          <p:spPr>
            <a:xfrm>
              <a:off x="2872414" y="3123036"/>
              <a:ext cx="3120272" cy="1558187"/>
            </a:xfrm>
            <a:prstGeom prst="roundRect">
              <a:avLst/>
            </a:prstGeom>
            <a:solidFill>
              <a:schemeClr val="accent4"/>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Treatment</a:t>
              </a:r>
            </a:p>
          </p:txBody>
        </p:sp>
        <p:sp>
          <p:nvSpPr>
            <p:cNvPr id="16" name="Rectangle: Rounded Corners 15">
              <a:extLst>
                <a:ext uri="{FF2B5EF4-FFF2-40B4-BE49-F238E27FC236}">
                  <a16:creationId xmlns:a16="http://schemas.microsoft.com/office/drawing/2014/main" id="{232E3B38-55E2-48A5-9242-80FCBC238BEF}"/>
                </a:ext>
              </a:extLst>
            </p:cNvPr>
            <p:cNvSpPr/>
            <p:nvPr/>
          </p:nvSpPr>
          <p:spPr>
            <a:xfrm>
              <a:off x="6517066" y="3144073"/>
              <a:ext cx="3120272" cy="1558187"/>
            </a:xfrm>
            <a:prstGeom prst="roundRect">
              <a:avLst/>
            </a:prstGeom>
            <a:solidFill>
              <a:schemeClr val="accent5"/>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Outside Resources</a:t>
              </a:r>
            </a:p>
          </p:txBody>
        </p:sp>
        <p:sp>
          <p:nvSpPr>
            <p:cNvPr id="17" name="Rectangle: Rounded Corners 16">
              <a:extLst>
                <a:ext uri="{FF2B5EF4-FFF2-40B4-BE49-F238E27FC236}">
                  <a16:creationId xmlns:a16="http://schemas.microsoft.com/office/drawing/2014/main" id="{CFCC8A4D-212B-4565-BDFB-A87FA9F2D927}"/>
                </a:ext>
              </a:extLst>
            </p:cNvPr>
            <p:cNvSpPr/>
            <p:nvPr/>
          </p:nvSpPr>
          <p:spPr>
            <a:xfrm>
              <a:off x="1740534" y="4520400"/>
              <a:ext cx="3120272" cy="1558187"/>
            </a:xfrm>
            <a:prstGeom prst="roundRect">
              <a:avLst/>
            </a:prstGeom>
            <a:solidFill>
              <a:srgbClr val="C0000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Support Agencies</a:t>
              </a:r>
            </a:p>
          </p:txBody>
        </p:sp>
        <p:sp>
          <p:nvSpPr>
            <p:cNvPr id="19" name="Rectangle: Rounded Corners 18">
              <a:extLst>
                <a:ext uri="{FF2B5EF4-FFF2-40B4-BE49-F238E27FC236}">
                  <a16:creationId xmlns:a16="http://schemas.microsoft.com/office/drawing/2014/main" id="{980C0A1A-EA63-46CC-8093-5D3D2A70AB00}"/>
                </a:ext>
              </a:extLst>
            </p:cNvPr>
            <p:cNvSpPr/>
            <p:nvPr/>
          </p:nvSpPr>
          <p:spPr>
            <a:xfrm>
              <a:off x="5098048" y="4520400"/>
              <a:ext cx="3120272" cy="1558187"/>
            </a:xfrm>
            <a:prstGeom prst="roundRect">
              <a:avLst/>
            </a:prstGeom>
            <a:solidFill>
              <a:srgbClr val="92D05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Within our own Agency</a:t>
              </a:r>
            </a:p>
          </p:txBody>
        </p:sp>
      </p:grpSp>
    </p:spTree>
    <p:extLst>
      <p:ext uri="{BB962C8B-B14F-4D97-AF65-F5344CB8AC3E}">
        <p14:creationId xmlns:p14="http://schemas.microsoft.com/office/powerpoint/2010/main" val="3711853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graphicFrame>
        <p:nvGraphicFramePr>
          <p:cNvPr id="18" name="Diagram 17">
            <a:extLst>
              <a:ext uri="{FF2B5EF4-FFF2-40B4-BE49-F238E27FC236}">
                <a16:creationId xmlns:a16="http://schemas.microsoft.com/office/drawing/2014/main" id="{1E5F0F10-E366-55ED-5AA7-2C0B9C88517F}"/>
              </a:ext>
            </a:extLst>
          </p:cNvPr>
          <p:cNvGraphicFramePr/>
          <p:nvPr>
            <p:extLst>
              <p:ext uri="{D42A27DB-BD31-4B8C-83A1-F6EECF244321}">
                <p14:modId xmlns:p14="http://schemas.microsoft.com/office/powerpoint/2010/main" val="1413701741"/>
              </p:ext>
            </p:extLst>
          </p:nvPr>
        </p:nvGraphicFramePr>
        <p:xfrm>
          <a:off x="760103" y="109845"/>
          <a:ext cx="10479650" cy="6031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1694A34C-2CAB-4314-A21C-CB8CA57874AB}"/>
              </a:ext>
            </a:extLst>
          </p:cNvPr>
          <p:cNvSpPr txBox="1"/>
          <p:nvPr/>
        </p:nvSpPr>
        <p:spPr>
          <a:xfrm>
            <a:off x="397118" y="4862476"/>
            <a:ext cx="8886161" cy="1754326"/>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outerShdw blurRad="50800" dist="38100" dir="2700000" algn="tl" rotWithShape="0">
              <a:prstClr val="black">
                <a:alpha val="40000"/>
              </a:prstClr>
            </a:outerShdw>
          </a:effectLst>
          <a:scene3d>
            <a:camera prst="orthographicFront"/>
            <a:lightRig rig="threePt" dir="t"/>
          </a:scene3d>
          <a:sp3d prstMaterial="dkEdge"/>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Study after study is saying the same thing…</a:t>
            </a:r>
          </a:p>
        </p:txBody>
      </p:sp>
    </p:spTree>
    <p:extLst>
      <p:ext uri="{BB962C8B-B14F-4D97-AF65-F5344CB8AC3E}">
        <p14:creationId xmlns:p14="http://schemas.microsoft.com/office/powerpoint/2010/main" val="1045292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526840" y="1764054"/>
            <a:ext cx="11245303" cy="2646878"/>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threePt" dir="t"/>
            </a:scene3d>
            <a:sp3d extrusionH="57150" prstMaterial="softEdge">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err="1">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HopeWorks</a:t>
            </a:r>
            <a:endParaRPr kumimoji="0" lang="en-US" sz="1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49418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46E3BA6-35EA-4D3E-AEC0-AC85E256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1694A34C-2CAB-4314-A21C-CB8CA57874AB}"/>
              </a:ext>
            </a:extLst>
          </p:cNvPr>
          <p:cNvSpPr txBox="1"/>
          <p:nvPr/>
        </p:nvSpPr>
        <p:spPr>
          <a:xfrm>
            <a:off x="1137555" y="1332958"/>
            <a:ext cx="9916123" cy="3785652"/>
          </a:xfrm>
          <a:prstGeom prst="rect">
            <a:avLst/>
          </a:prstGeom>
          <a:noFill/>
        </p:spPr>
        <p:txBody>
          <a:bodyPr wrap="square" rtlCol="0">
            <a:spAutoFit/>
          </a:bodyPr>
          <a:lstStyle/>
          <a:p>
            <a:pPr marL="0" marR="0">
              <a:spcBef>
                <a:spcPts val="0"/>
              </a:spcBef>
              <a:spcAft>
                <a:spcPts val="0"/>
              </a:spcAft>
            </a:pPr>
            <a:r>
              <a:rPr lang="en-US" sz="4800" b="1" dirty="0">
                <a:solidFill>
                  <a:srgbClr val="E4E6EB"/>
                </a:solidFill>
                <a:effectLst>
                  <a:outerShdw blurRad="50800" dist="38100" algn="l" rotWithShape="0">
                    <a:prstClr val="black">
                      <a:alpha val="40000"/>
                    </a:prstClr>
                  </a:outerShdw>
                </a:effectLst>
                <a:latin typeface="Segoe UI Historic" panose="020B0502040204020203" pitchFamily="34" charset="0"/>
                <a:ea typeface="Times New Roman" panose="02020603050405020304" pitchFamily="18" charset="0"/>
                <a:cs typeface="Times New Roman" panose="02020603050405020304" pitchFamily="18" charset="0"/>
              </a:rPr>
              <a:t>But where there's hope, there is life. It fills us with fresh courage and makes us strong again."</a:t>
            </a:r>
            <a:endParaRPr lang="en-US" sz="4800" b="1" dirty="0">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800" b="1" dirty="0">
              <a:solidFill>
                <a:srgbClr val="E4E6EB"/>
              </a:solidFill>
              <a:effectLst>
                <a:outerShdw blurRad="50800" dist="38100" algn="l" rotWithShape="0">
                  <a:prstClr val="black">
                    <a:alpha val="40000"/>
                  </a:prstClr>
                </a:outerShdw>
              </a:effectLst>
              <a:latin typeface="Segoe UI Historic"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b="1" dirty="0">
                <a:solidFill>
                  <a:srgbClr val="E4E6EB"/>
                </a:solidFill>
                <a:effectLst>
                  <a:outerShdw blurRad="50800" dist="38100" algn="l" rotWithShape="0">
                    <a:prstClr val="black">
                      <a:alpha val="40000"/>
                    </a:prstClr>
                  </a:outerShdw>
                </a:effectLst>
                <a:latin typeface="Segoe UI Historic" panose="020B0502040204020203" pitchFamily="34" charset="0"/>
                <a:ea typeface="Times New Roman" panose="02020603050405020304" pitchFamily="18" charset="0"/>
                <a:cs typeface="Times New Roman" panose="02020603050405020304" pitchFamily="18" charset="0"/>
              </a:rPr>
              <a:t>Anne Frank's entry, June 6, 1944</a:t>
            </a:r>
            <a:endParaRPr lang="en-US" sz="4800" b="1" dirty="0">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86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29A378-F0D8-4545-88C2-47CFC88ECB47}"/>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43467" y="2052235"/>
            <a:ext cx="10905066" cy="2753529"/>
          </a:xfrm>
          <a:prstGeom prst="rect">
            <a:avLst/>
          </a:prstGeom>
        </p:spPr>
      </p:pic>
      <p:sp>
        <p:nvSpPr>
          <p:cNvPr id="2" name="TextBox 1">
            <a:extLst>
              <a:ext uri="{FF2B5EF4-FFF2-40B4-BE49-F238E27FC236}">
                <a16:creationId xmlns:a16="http://schemas.microsoft.com/office/drawing/2014/main" id="{051BC73F-21D3-1715-26C6-4CF016BBABA0}"/>
              </a:ext>
            </a:extLst>
          </p:cNvPr>
          <p:cNvSpPr txBox="1"/>
          <p:nvPr/>
        </p:nvSpPr>
        <p:spPr>
          <a:xfrm>
            <a:off x="2692400" y="4724400"/>
            <a:ext cx="6616700" cy="1015663"/>
          </a:xfrm>
          <a:prstGeom prst="rect">
            <a:avLst/>
          </a:prstGeom>
          <a:noFill/>
        </p:spPr>
        <p:txBody>
          <a:bodyPr wrap="square" rtlCol="0">
            <a:spAutoFit/>
          </a:bodyPr>
          <a:lstStyle/>
          <a:p>
            <a:pPr algn="ctr"/>
            <a:r>
              <a:rPr lang="en-US" sz="6000" b="1" i="1" spc="600" dirty="0">
                <a:solidFill>
                  <a:srgbClr val="FF0000"/>
                </a:solidFill>
                <a:latin typeface="Aharoni" panose="02010803020104030203" pitchFamily="2" charset="-79"/>
                <a:ea typeface="ADLaM Display" panose="02010000000000000000" pitchFamily="2" charset="0"/>
                <a:cs typeface="Aharoni" panose="02010803020104030203" pitchFamily="2" charset="-79"/>
              </a:rPr>
              <a:t>MsAAP.net</a:t>
            </a:r>
          </a:p>
        </p:txBody>
      </p:sp>
    </p:spTree>
    <p:extLst>
      <p:ext uri="{BB962C8B-B14F-4D97-AF65-F5344CB8AC3E}">
        <p14:creationId xmlns:p14="http://schemas.microsoft.com/office/powerpoint/2010/main" val="363004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3AE12F74-E14A-4E82-803A-5EF4068D4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
        <p:nvSpPr>
          <p:cNvPr id="2" name="TextBox 1">
            <a:extLst>
              <a:ext uri="{FF2B5EF4-FFF2-40B4-BE49-F238E27FC236}">
                <a16:creationId xmlns:a16="http://schemas.microsoft.com/office/drawing/2014/main" id="{46659B90-643C-4E23-B5E7-F589E7A5A375}"/>
              </a:ext>
            </a:extLst>
          </p:cNvPr>
          <p:cNvSpPr txBox="1"/>
          <p:nvPr/>
        </p:nvSpPr>
        <p:spPr>
          <a:xfrm>
            <a:off x="683894" y="393776"/>
            <a:ext cx="1110424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When you came in today, you received handouts that we are going to reference.  Let’s take a moment and complete the ACEs and the Adult Hope Scale.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We’ll use that information later in the presentation.)</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id="{0777C1F9-2FA0-43A7-693E-CA3354A0B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2443" y="2569483"/>
            <a:ext cx="3595797" cy="3894741"/>
          </a:xfrm>
          <a:prstGeom prst="rect">
            <a:avLst/>
          </a:prstGeom>
        </p:spPr>
      </p:pic>
      <p:pic>
        <p:nvPicPr>
          <p:cNvPr id="7" name="Picture 6" descr="Text&#10;&#10;Description automatically generated">
            <a:extLst>
              <a:ext uri="{FF2B5EF4-FFF2-40B4-BE49-F238E27FC236}">
                <a16:creationId xmlns:a16="http://schemas.microsoft.com/office/drawing/2014/main" id="{8327DC57-5836-FBC9-3E51-FB1E11385F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3134" y="2575088"/>
            <a:ext cx="3671406" cy="3921925"/>
          </a:xfrm>
          <a:prstGeom prst="rect">
            <a:avLst/>
          </a:prstGeom>
        </p:spPr>
      </p:pic>
    </p:spTree>
    <p:extLst>
      <p:ext uri="{BB962C8B-B14F-4D97-AF65-F5344CB8AC3E}">
        <p14:creationId xmlns:p14="http://schemas.microsoft.com/office/powerpoint/2010/main" val="293297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page-2">
            <a:extLst>
              <a:ext uri="{FF2B5EF4-FFF2-40B4-BE49-F238E27FC236}">
                <a16:creationId xmlns:a16="http://schemas.microsoft.com/office/drawing/2014/main" id="{DABC51D0-E9A0-4A48-9970-F422D0893A21}"/>
              </a:ext>
            </a:extLst>
          </p:cNvPr>
          <p:cNvPicPr>
            <a:picLocks noGrp="1" noChangeAspect="1"/>
          </p:cNvPicPr>
          <p:nvPr isPhoto="1"/>
        </p:nvPicPr>
        <p:blipFill>
          <a:blip r:embed="rId4">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3AE12F74-E14A-4E82-803A-5EF4068D4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245536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3">
            <a:extLst>
              <a:ext uri="{FF2B5EF4-FFF2-40B4-BE49-F238E27FC236}">
                <a16:creationId xmlns:a16="http://schemas.microsoft.com/office/drawing/2014/main" id="{CBEA80F6-809B-45CB-A768-8106A0004E82}"/>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371475"/>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AC84CC10-C664-4D4B-A57D-8322040F3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70165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4">
            <a:extLst>
              <a:ext uri="{FF2B5EF4-FFF2-40B4-BE49-F238E27FC236}">
                <a16:creationId xmlns:a16="http://schemas.microsoft.com/office/drawing/2014/main" id="{A66A21EE-8DAB-41A4-AE9D-4C3E980ACE5B}"/>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293CF626-4150-447D-BEC9-4CBDAEC1A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55682"/>
            <a:ext cx="2127499" cy="1701999"/>
          </a:xfrm>
          <a:prstGeom prst="rect">
            <a:avLst/>
          </a:prstGeom>
        </p:spPr>
      </p:pic>
    </p:spTree>
    <p:extLst>
      <p:ext uri="{BB962C8B-B14F-4D97-AF65-F5344CB8AC3E}">
        <p14:creationId xmlns:p14="http://schemas.microsoft.com/office/powerpoint/2010/main" val="333533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5">
            <a:extLst>
              <a:ext uri="{FF2B5EF4-FFF2-40B4-BE49-F238E27FC236}">
                <a16:creationId xmlns:a16="http://schemas.microsoft.com/office/drawing/2014/main" id="{F7C61E23-D11D-40D8-9ED8-5D34823082C2}"/>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F0DC4A07-E269-4DCD-BA9E-36F640C26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335980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ge-6">
            <a:extLst>
              <a:ext uri="{FF2B5EF4-FFF2-40B4-BE49-F238E27FC236}">
                <a16:creationId xmlns:a16="http://schemas.microsoft.com/office/drawing/2014/main" id="{64453FDA-3788-489A-B2CF-3CB48F4A9CDD}"/>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3555111" y="457200"/>
            <a:ext cx="5081777" cy="5943600"/>
          </a:xfrm>
          <a:prstGeom prst="rect">
            <a:avLst/>
          </a:prstGeom>
        </p:spPr>
      </p:pic>
      <p:pic>
        <p:nvPicPr>
          <p:cNvPr id="9" name="Picture 8" descr="Text&#10;&#10;Description automatically generated">
            <a:extLst>
              <a:ext uri="{FF2B5EF4-FFF2-40B4-BE49-F238E27FC236}">
                <a16:creationId xmlns:a16="http://schemas.microsoft.com/office/drawing/2014/main" id="{43569710-7ABF-41B5-ACB8-A4FD6893D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5049" y="5046156"/>
            <a:ext cx="2127499" cy="1701999"/>
          </a:xfrm>
          <a:prstGeom prst="rect">
            <a:avLst/>
          </a:prstGeom>
        </p:spPr>
      </p:pic>
    </p:spTree>
    <p:extLst>
      <p:ext uri="{BB962C8B-B14F-4D97-AF65-F5344CB8AC3E}">
        <p14:creationId xmlns:p14="http://schemas.microsoft.com/office/powerpoint/2010/main" val="3064679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CB6A13E-A17E-43BD-A5C1-9F38CAC43C8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FF72B48CE9F4983E8DCA19A3D08CD" ma:contentTypeVersion="18" ma:contentTypeDescription="Create a new document." ma:contentTypeScope="" ma:versionID="beaeb5586a8af95d5bf7080c2a099597">
  <xsd:schema xmlns:xsd="http://www.w3.org/2001/XMLSchema" xmlns:xs="http://www.w3.org/2001/XMLSchema" xmlns:p="http://schemas.microsoft.com/office/2006/metadata/properties" xmlns:ns2="79a82edb-dc1a-46a2-9dde-58c238d693ef" xmlns:ns3="7f6bde0d-b487-4623-80e2-70c67f00ce81" targetNamespace="http://schemas.microsoft.com/office/2006/metadata/properties" ma:root="true" ma:fieldsID="2f25edd7cdd96251066c992375fb7dec" ns2:_="" ns3:_="">
    <xsd:import namespace="79a82edb-dc1a-46a2-9dde-58c238d693ef"/>
    <xsd:import namespace="7f6bde0d-b487-4623-80e2-70c67f00ce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82edb-dc1a-46a2-9dde-58c238d69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fca4bf-cc13-4881-bd04-7f02c04755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bde0d-b487-4623-80e2-70c67f00ce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b15039-7502-4fd8-8f79-28451dd7bdf2}" ma:internalName="TaxCatchAll" ma:showField="CatchAllData" ma:web="7f6bde0d-b487-4623-80e2-70c67f00ce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f6bde0d-b487-4623-80e2-70c67f00ce81" xsi:nil="true"/>
    <lcf76f155ced4ddcb4097134ff3c332f xmlns="79a82edb-dc1a-46a2-9dde-58c238d693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0038D-F208-4A15-A0F1-4747C59CE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82edb-dc1a-46a2-9dde-58c238d693ef"/>
    <ds:schemaRef ds:uri="7f6bde0d-b487-4623-80e2-70c67f00c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5C9747-20D6-42C2-8FDC-640F47936A30}">
  <ds:schemaRefs>
    <ds:schemaRef ds:uri="http://schemas.microsoft.com/office/2006/metadata/properties"/>
    <ds:schemaRef ds:uri="http://schemas.microsoft.com/office/infopath/2007/PartnerControls"/>
    <ds:schemaRef ds:uri="7f6bde0d-b487-4623-80e2-70c67f00ce81"/>
    <ds:schemaRef ds:uri="79a82edb-dc1a-46a2-9dde-58c238d693ef"/>
  </ds:schemaRefs>
</ds:datastoreItem>
</file>

<file path=customXml/itemProps3.xml><?xml version="1.0" encoding="utf-8"?>
<ds:datastoreItem xmlns:ds="http://schemas.openxmlformats.org/officeDocument/2006/customXml" ds:itemID="{2D589F7B-9182-40EB-9348-FE7A8326CE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5638</TotalTime>
  <Words>2846</Words>
  <Application>Microsoft Office PowerPoint</Application>
  <PresentationFormat>Widescreen</PresentationFormat>
  <Paragraphs>313</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Arial</vt:lpstr>
      <vt:lpstr>Calibri</vt:lpstr>
      <vt:lpstr>Calibri Light</vt:lpstr>
      <vt:lpstr>Open Sans</vt:lpstr>
      <vt:lpstr>Rubik</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Harry</dc:creator>
  <cp:lastModifiedBy>John Harry</cp:lastModifiedBy>
  <cp:revision>23</cp:revision>
  <dcterms:created xsi:type="dcterms:W3CDTF">2022-06-07T17:40:23Z</dcterms:created>
  <dcterms:modified xsi:type="dcterms:W3CDTF">2025-04-23T02:16:03Z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0x010100A2BFF72B48CE9F4983E8DCA19A3D08CD</vt:lpwstr>
  </property>
  <property fmtid="{D5CDD505-2E9C-101B-9397-08002B2CF9AE}" pid="3" name="MediaServiceImageTags">
    <vt:lpwstr/>
  </property>
</Properties>
</file>